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2.jpeg" ContentType="image/jpeg"/>
  <Override PartName="/ppt/notesSlides/notesSlide4.xml" ContentType="application/vnd.openxmlformats-officedocument.presentationml.notesSlide+xml"/>
  <Override PartName="/ppt/media/image3.jpeg" ContentType="image/jpeg"/>
  <Override PartName="/ppt/notesSlides/notesSlide5.xml" ContentType="application/vnd.openxmlformats-officedocument.presentationml.notesSlide+xml"/>
  <Override PartName="/ppt/media/media1.mp4" ContentType="video/unknown"/>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media/image4.jpeg" ContentType="image/jpeg"/>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media/image5.jpeg" ContentType="image/jpeg"/>
  <Override PartName="/ppt/media/image6.jpeg" ContentType="image/jpeg"/>
  <Override PartName="/ppt/media/media1.aiff" ContentType="audio/unknown"/>
  <Override PartName="/ppt/media/media2.aiff" ContentType="audio/unknown"/>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media/media2.mp4" ContentType="video/unknown"/>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media/media3.mp4" ContentType="video/unknown"/>
  <Override PartName="/ppt/media/media4.mp4" ContentType="video/unknown"/>
  <Override PartName="/ppt/media/media5.mp4" ContentType="video/unknown"/>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media/media6.mp4" ContentType="video/unknown"/>
  <Override PartName="/ppt/notesSlides/notesSlide35.xml" ContentType="application/vnd.openxmlformats-officedocument.presentationml.notesSlide+xml"/>
  <Override PartName="/ppt/media/media7.mp4" ContentType="video/unknown"/>
  <Override PartName="/ppt/notesSlides/notesSlide36.xml" ContentType="application/vnd.openxmlformats-officedocument.presentationml.notesSlide+xml"/>
  <Override PartName="/ppt/media/media8.mp4" ContentType="video/unknown"/>
  <Override PartName="/ppt/notesSlides/notesSlide37.xml" ContentType="application/vnd.openxmlformats-officedocument.presentationml.notesSlide+xml"/>
  <Override PartName="/ppt/media/media9.mp4" ContentType="video/unknown"/>
  <Override PartName="/ppt/notesSlides/notesSlide38.xml" ContentType="application/vnd.openxmlformats-officedocument.presentationml.notesSlide+xml"/>
  <Override PartName="/ppt/media/media10.mp4" ContentType="video/unknown"/>
  <Override PartName="/ppt/notesSlides/notesSlide39.xml" ContentType="application/vnd.openxmlformats-officedocument.presentationml.notesSlide+xml"/>
  <Override PartName="/ppt/media/media11.mp4" ContentType="video/unknown"/>
  <Override PartName="/ppt/notesSlides/notesSlide40.xml" ContentType="application/vnd.openxmlformats-officedocument.presentationml.notesSlide+xml"/>
  <Override PartName="/ppt/media/media12.mp4" ContentType="video/unknown"/>
  <Override PartName="/ppt/notesSlides/notesSlide41.xml" ContentType="application/vnd.openxmlformats-officedocument.presentationml.notesSlide+xml"/>
  <Override PartName="/ppt/notesSlides/notesSlide42.xml" ContentType="application/vnd.openxmlformats-officedocument.presentationml.notesSlide+xml"/>
  <Override PartName="/ppt/media/media13.mp4" ContentType="video/unknown"/>
  <Override PartName="/ppt/notesSlides/notesSlide43.xml" ContentType="application/vnd.openxmlformats-officedocument.presentationml.notesSlide+xml"/>
  <Override PartName="/ppt/media/media14.mp4" ContentType="video/unknown"/>
  <Override PartName="/ppt/notesSlides/notesSlide44.xml" ContentType="application/vnd.openxmlformats-officedocument.presentationml.notesSlide+xml"/>
  <Override PartName="/ppt/media/image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1pPr>
    <a:lvl2pPr marL="0" marR="0" indent="457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2pPr>
    <a:lvl3pPr marL="0" marR="0" indent="914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3pPr>
    <a:lvl4pPr marL="0" marR="0" indent="1371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4pPr>
    <a:lvl5pPr marL="0" marR="0" indent="18288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5pPr>
    <a:lvl6pPr marL="0" marR="0" indent="22860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6pPr>
    <a:lvl7pPr marL="0" marR="0" indent="2743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7pPr>
    <a:lvl8pPr marL="0" marR="0" indent="3200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8pPr>
    <a:lvl9pPr marL="0" marR="0" indent="3657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3CCCB"/>
          </a:solidFill>
        </a:fill>
      </a:tcStyle>
    </a:wholeTbl>
    <a:band2H>
      <a:tcTxStyle b="def" i="def"/>
      <a:tcStyle>
        <a:tcBdr/>
        <a:fill>
          <a:solidFill>
            <a:srgbClr val="F9E7E7"/>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6E8CC"/>
          </a:solidFill>
        </a:fill>
      </a:tcStyle>
    </a:wholeTbl>
    <a:band2H>
      <a:tcTxStyle b="def" i="def"/>
      <a:tcStyle>
        <a:tcBdr/>
        <a:fill>
          <a:solidFill>
            <a:srgbClr val="FBF4E7"/>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EDEF2"/>
          </a:solidFill>
        </a:fill>
      </a:tcStyle>
    </a:wholeTbl>
    <a:band2H>
      <a:tcTxStyle b="def" i="def"/>
      <a:tcStyle>
        <a:tcBdr/>
        <a:fill>
          <a:solidFill>
            <a:srgbClr val="E8EFF8"/>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entury Gothic"/>
          <a:ea typeface="Century Gothic"/>
          <a:cs typeface="Century Gothic"/>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Century Gothic"/>
          <a:ea typeface="Century Gothic"/>
          <a:cs typeface="Century Gothic"/>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entury Gothic"/>
          <a:ea typeface="Century Gothic"/>
          <a:cs typeface="Century Gothic"/>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entury Gothic"/>
          <a:ea typeface="Century Gothic"/>
          <a:cs typeface="Century Gothic"/>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wholeTbl>
    <a:band2H>
      <a:tcTxStyle b="def" i="def"/>
      <a:tcStyle>
        <a:tcBdr/>
        <a:fill>
          <a:solidFill>
            <a:srgbClr val="FFFFFF"/>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254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71" name="Shape 171"/>
          <p:cNvSpPr/>
          <p:nvPr>
            <p:ph type="sldImg"/>
          </p:nvPr>
        </p:nvSpPr>
        <p:spPr>
          <a:xfrm>
            <a:off x="1143000" y="685800"/>
            <a:ext cx="4572000" cy="3429000"/>
          </a:xfrm>
          <a:prstGeom prst="rect">
            <a:avLst/>
          </a:prstGeom>
        </p:spPr>
        <p:txBody>
          <a:bodyPr/>
          <a:lstStyle/>
          <a:p>
            <a:pPr/>
          </a:p>
        </p:txBody>
      </p:sp>
      <p:sp>
        <p:nvSpPr>
          <p:cNvPr id="172" name="Shape 17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600">
        <a:latin typeface="+mn-lt"/>
        <a:ea typeface="+mn-ea"/>
        <a:cs typeface="+mn-cs"/>
        <a:sym typeface="Calibri"/>
      </a:defRPr>
    </a:lvl1pPr>
    <a:lvl2pPr indent="228600" latinLnBrk="0">
      <a:defRPr sz="1600">
        <a:latin typeface="+mn-lt"/>
        <a:ea typeface="+mn-ea"/>
        <a:cs typeface="+mn-cs"/>
        <a:sym typeface="Calibri"/>
      </a:defRPr>
    </a:lvl2pPr>
    <a:lvl3pPr indent="457200" latinLnBrk="0">
      <a:defRPr sz="1600">
        <a:latin typeface="+mn-lt"/>
        <a:ea typeface="+mn-ea"/>
        <a:cs typeface="+mn-cs"/>
        <a:sym typeface="Calibri"/>
      </a:defRPr>
    </a:lvl3pPr>
    <a:lvl4pPr indent="685800" latinLnBrk="0">
      <a:defRPr sz="1600">
        <a:latin typeface="+mn-lt"/>
        <a:ea typeface="+mn-ea"/>
        <a:cs typeface="+mn-cs"/>
        <a:sym typeface="Calibri"/>
      </a:defRPr>
    </a:lvl4pPr>
    <a:lvl5pPr indent="914400" latinLnBrk="0">
      <a:defRPr sz="1600">
        <a:latin typeface="+mn-lt"/>
        <a:ea typeface="+mn-ea"/>
        <a:cs typeface="+mn-cs"/>
        <a:sym typeface="Calibri"/>
      </a:defRPr>
    </a:lvl5pPr>
    <a:lvl6pPr indent="1143000" latinLnBrk="0">
      <a:defRPr sz="1600">
        <a:latin typeface="+mn-lt"/>
        <a:ea typeface="+mn-ea"/>
        <a:cs typeface="+mn-cs"/>
        <a:sym typeface="Calibri"/>
      </a:defRPr>
    </a:lvl6pPr>
    <a:lvl7pPr indent="1371600" latinLnBrk="0">
      <a:defRPr sz="1600">
        <a:latin typeface="+mn-lt"/>
        <a:ea typeface="+mn-ea"/>
        <a:cs typeface="+mn-cs"/>
        <a:sym typeface="Calibri"/>
      </a:defRPr>
    </a:lvl7pPr>
    <a:lvl8pPr indent="1600200" latinLnBrk="0">
      <a:defRPr sz="1600">
        <a:latin typeface="+mn-lt"/>
        <a:ea typeface="+mn-ea"/>
        <a:cs typeface="+mn-cs"/>
        <a:sym typeface="Calibri"/>
      </a:defRPr>
    </a:lvl8pPr>
    <a:lvl9pPr indent="1828800" latinLnBrk="0">
      <a:defRPr sz="1600">
        <a:latin typeface="+mn-lt"/>
        <a:ea typeface="+mn-ea"/>
        <a:cs typeface="+mn-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Relationships>

</file>

<file path=ppt/notesSlides/_rels/notesSlide42.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Relationships>

</file>

<file path=ppt/notesSlides/_rels/notesSlide43.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Relationships>

</file>

<file path=ppt/notesSlides/_rels/notesSlide44.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4" name="Shape 184"/>
          <p:cNvSpPr/>
          <p:nvPr>
            <p:ph type="sldImg"/>
          </p:nvPr>
        </p:nvSpPr>
        <p:spPr>
          <a:prstGeom prst="rect">
            <a:avLst/>
          </a:prstGeom>
        </p:spPr>
        <p:txBody>
          <a:bodyPr/>
          <a:lstStyle/>
          <a:p>
            <a:pPr/>
          </a:p>
        </p:txBody>
      </p:sp>
      <p:sp>
        <p:nvSpPr>
          <p:cNvPr id="185" name="Shape 185"/>
          <p:cNvSpPr/>
          <p:nvPr>
            <p:ph type="body" sz="quarter" idx="1"/>
          </p:nvPr>
        </p:nvSpPr>
        <p:spPr>
          <a:prstGeom prst="rect">
            <a:avLst/>
          </a:prstGeom>
        </p:spPr>
        <p:txBody>
          <a:bodyPr/>
          <a:lstStyle/>
          <a:p>
            <a:pPr>
              <a:defRPr sz="2000"/>
            </a:pPr>
            <a:r>
              <a:t>Hi, State of the Browser folks. Or, as my phone mail app had it ...</a:t>
            </a:r>
          </a:p>
          <a:p>
            <a:pPr>
              <a:defRPr sz="2000"/>
            </a:pPr>
            <a:r>
              <a:rPr b="1">
                <a:solidFill>
                  <a:srgbClr val="D95926"/>
                </a:solidFill>
              </a:rPr>
              <a:t>CLICK</a:t>
            </a:r>
            <a:r>
              <a:t> to show image</a:t>
            </a:r>
          </a:p>
          <a:p>
            <a:pPr>
              <a:defRPr sz="2000"/>
            </a:pPr>
            <a:r>
              <a:t>&gt; ‘State of the Bro’</a:t>
            </a:r>
          </a:p>
          <a:p>
            <a:pPr>
              <a:defRPr sz="2000"/>
            </a:pPr>
            <a:r>
              <a:t>That’s what it showed when my speaker announcement went out and I have to say, a bit judgey, Dave! I know I’m old and fat, but I have feelings!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Shape 246"/>
          <p:cNvSpPr/>
          <p:nvPr>
            <p:ph type="sldImg"/>
          </p:nvPr>
        </p:nvSpPr>
        <p:spPr>
          <a:prstGeom prst="rect">
            <a:avLst/>
          </a:prstGeom>
        </p:spPr>
        <p:txBody>
          <a:bodyPr/>
          <a:lstStyle/>
          <a:p>
            <a:pPr/>
          </a:p>
        </p:txBody>
      </p:sp>
      <p:sp>
        <p:nvSpPr>
          <p:cNvPr id="247" name="Shape 247"/>
          <p:cNvSpPr/>
          <p:nvPr>
            <p:ph type="body" sz="quarter" idx="1"/>
          </p:nvPr>
        </p:nvSpPr>
        <p:spPr>
          <a:prstGeom prst="rect">
            <a:avLst/>
          </a:prstGeom>
        </p:spPr>
        <p:txBody>
          <a:bodyPr/>
          <a:lstStyle/>
          <a:p>
            <a:pPr/>
            <a:r>
              <a:t>You’d think that buttons are a pretty simple thing and people should get them right, but time and time again I’ve been proven wrong.</a:t>
            </a:r>
          </a:p>
          <a:p>
            <a:pPr/>
          </a:p>
          <a:p>
            <a:pPr/>
            <a:r>
              <a:t>Recently I saw this tweet which read: “Senior developer quiz: using ONLY html, and NO javascript make a link that will navigate to another page”. It’s supposed to sarcastic but it really is painfully on the money. Developers with galaxy brains in many areas often balls up the most basic fundamentals of the web, and you cannot get much more fundamental than links and buttons.</a:t>
            </a:r>
          </a:p>
          <a:p>
            <a:pPr/>
          </a:p>
          <a:p>
            <a:pPr/>
            <a:r>
              <a:t>Some of you may be thinking “This is just hyperbole, people don’t screw things up that badly do they?”</a:t>
            </a:r>
          </a:p>
          <a:p>
            <a:pPr/>
          </a:p>
          <a:p>
            <a:pPr/>
            <a:r>
              <a:t>I fear that this audience may not have seen some of the horrors that I have seen, so let me share some with you now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Shape 250"/>
          <p:cNvSpPr/>
          <p:nvPr>
            <p:ph type="sldImg"/>
          </p:nvPr>
        </p:nvSpPr>
        <p:spPr>
          <a:prstGeom prst="rect">
            <a:avLst/>
          </a:prstGeom>
        </p:spPr>
        <p:txBody>
          <a:bodyPr/>
          <a:lstStyle/>
          <a:p>
            <a:pPr/>
          </a:p>
        </p:txBody>
      </p:sp>
      <p:sp>
        <p:nvSpPr>
          <p:cNvPr id="251" name="Shape 251"/>
          <p:cNvSpPr/>
          <p:nvPr>
            <p:ph type="body" sz="quarter" idx="1"/>
          </p:nvPr>
        </p:nvSpPr>
        <p:spPr>
          <a:prstGeom prst="rect">
            <a:avLst/>
          </a:prstGeom>
        </p:spPr>
        <p:txBody>
          <a:bodyPr/>
          <a:lstStyle/>
          <a:p>
            <a:pPr/>
            <a:r>
              <a:t>We have a channel in Teams at TPGi which .. hang on … I said the T word, I need a drink.</a:t>
            </a:r>
          </a:p>
          <a:p>
            <a:pPr/>
          </a:p>
          <a:p>
            <a:pPr/>
            <a:r>
              <a:t>I need a stronger drink.</a:t>
            </a:r>
          </a:p>
          <a:p>
            <a:pPr/>
          </a:p>
          <a:p>
            <a:pPr/>
            <a:r>
              <a:t>In one of our Teams channels we share some of the absolute beauties we have come across while auditing.</a:t>
            </a:r>
          </a:p>
          <a:p>
            <a:pPr/>
          </a:p>
          <a:p>
            <a:pPr/>
            <a:r>
              <a:t>This is just a small selection of many of the horrors that we have come across.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hape 255"/>
          <p:cNvSpPr/>
          <p:nvPr>
            <p:ph type="sldImg"/>
          </p:nvPr>
        </p:nvSpPr>
        <p:spPr>
          <a:prstGeom prst="rect">
            <a:avLst/>
          </a:prstGeom>
        </p:spPr>
        <p:txBody>
          <a:bodyPr/>
          <a:lstStyle/>
          <a:p>
            <a:pPr/>
          </a:p>
        </p:txBody>
      </p:sp>
      <p:sp>
        <p:nvSpPr>
          <p:cNvPr id="256" name="Shape 256"/>
          <p:cNvSpPr/>
          <p:nvPr>
            <p:ph type="body" sz="quarter" idx="1"/>
          </p:nvPr>
        </p:nvSpPr>
        <p:spPr>
          <a:prstGeom prst="rect">
            <a:avLst/>
          </a:prstGeom>
        </p:spPr>
        <p:txBody>
          <a:bodyPr/>
          <a:lstStyle/>
          <a:p>
            <a:pPr/>
            <a:r>
              <a:t>We’ll start with something nice and easy.</a:t>
            </a:r>
          </a:p>
          <a:p>
            <a:pPr/>
          </a:p>
          <a:p>
            <a:pPr/>
            <a:r>
              <a:t>Is this a ‘linkput’?</a:t>
            </a:r>
          </a:p>
          <a:p>
            <a:pPr/>
          </a:p>
          <a:p>
            <a:pPr/>
            <a:r>
              <a:t>It’s a button, implemented as an input with type=button. It’s not a common approach, but it’s still valid HTML</a:t>
            </a:r>
          </a:p>
          <a:p>
            <a:pPr/>
          </a:p>
          <a:p>
            <a:pPr/>
            <a:r>
              <a:t>But why not then wrap that in a link? And then remove the link’s semantics by giving it a role="presentation"</a:t>
            </a:r>
          </a:p>
          <a:p>
            <a:pPr/>
          </a:p>
          <a:p>
            <a:pPr/>
            <a:r>
              <a:t>Why not JUST HAVE A BUTTON?!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Shape 260"/>
          <p:cNvSpPr/>
          <p:nvPr>
            <p:ph type="sldImg"/>
          </p:nvPr>
        </p:nvSpPr>
        <p:spPr>
          <a:prstGeom prst="rect">
            <a:avLst/>
          </a:prstGeom>
        </p:spPr>
        <p:txBody>
          <a:bodyPr/>
          <a:lstStyle/>
          <a:p>
            <a:pPr/>
          </a:p>
        </p:txBody>
      </p:sp>
      <p:sp>
        <p:nvSpPr>
          <p:cNvPr id="261" name="Shape 261"/>
          <p:cNvSpPr/>
          <p:nvPr>
            <p:ph type="body" sz="quarter" idx="1"/>
          </p:nvPr>
        </p:nvSpPr>
        <p:spPr>
          <a:prstGeom prst="rect">
            <a:avLst/>
          </a:prstGeom>
        </p:spPr>
        <p:txBody>
          <a:bodyPr/>
          <a:lstStyle/>
          <a:p>
            <a:pPr/>
            <a:r>
              <a:t>Another example of link/button confusion here, or as we shall call it, a ‘lutton’.</a:t>
            </a:r>
          </a:p>
          <a:p>
            <a:pPr/>
          </a:p>
          <a:p>
            <a:pPr/>
            <a:r>
              <a:t>Here we have a perfectly focusable link that has had a tabindex added for no reason whatsoever.</a:t>
            </a:r>
          </a:p>
          <a:p>
            <a:pPr/>
          </a:p>
          <a:p>
            <a:pPr/>
            <a:r>
              <a:t>Oh, and of course they want it to be a button instead, so have given it a role of button.</a:t>
            </a:r>
          </a:p>
          <a:p>
            <a:pPr/>
          </a:p>
          <a:p>
            <a:pPr/>
            <a:r>
              <a:t>It’s a Log Out button, but hey, let’s just completely overwrite that Log Out ‘lutton’ with a totally different accessible name of ‘My Account’, ensuring that dictation software users can’t select that ‘lutton’ and non-sighted screen reader users will always log themselves out when they thought they were going to view their account.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5" name="Shape 265"/>
          <p:cNvSpPr/>
          <p:nvPr>
            <p:ph type="sldImg"/>
          </p:nvPr>
        </p:nvSpPr>
        <p:spPr>
          <a:prstGeom prst="rect">
            <a:avLst/>
          </a:prstGeom>
        </p:spPr>
        <p:txBody>
          <a:bodyPr/>
          <a:lstStyle/>
          <a:p>
            <a:pPr/>
          </a:p>
        </p:txBody>
      </p:sp>
      <p:sp>
        <p:nvSpPr>
          <p:cNvPr id="266" name="Shape 266"/>
          <p:cNvSpPr/>
          <p:nvPr>
            <p:ph type="body" sz="quarter" idx="1"/>
          </p:nvPr>
        </p:nvSpPr>
        <p:spPr>
          <a:prstGeom prst="rect">
            <a:avLst/>
          </a:prstGeom>
        </p:spPr>
        <p:txBody>
          <a:bodyPr/>
          <a:lstStyle/>
          <a:p>
            <a:pPr/>
            <a:r>
              <a:t>And now we have a collection of &lt;div&gt; elements that really are a list.</a:t>
            </a:r>
          </a:p>
          <a:p>
            <a:pPr/>
          </a:p>
          <a:p>
            <a:pPr/>
            <a:r>
              <a:t>So, you know, they could have used proper list markup, like &lt;ul&gt;, &lt;li&gt;, that sort of thing.</a:t>
            </a:r>
          </a:p>
          <a:p>
            <a:pPr/>
          </a:p>
          <a:p>
            <a:pPr/>
            <a:r>
              <a:t>Instead, they tried to convince assistive technology users that it’s a list by providing an aria-label of "List" on the parent container and an aria-label of "List item" for each item.</a:t>
            </a:r>
          </a:p>
          <a:p>
            <a:pPr/>
          </a:p>
          <a:p>
            <a:pPr/>
            <a:r>
              <a:t>This is a list item … THIS IS A LIST ITEM!</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0" name="Shape 270"/>
          <p:cNvSpPr/>
          <p:nvPr>
            <p:ph type="sldImg"/>
          </p:nvPr>
        </p:nvSpPr>
        <p:spPr>
          <a:prstGeom prst="rect">
            <a:avLst/>
          </a:prstGeom>
        </p:spPr>
        <p:txBody>
          <a:bodyPr/>
          <a:lstStyle/>
          <a:p>
            <a:pPr/>
          </a:p>
        </p:txBody>
      </p:sp>
      <p:sp>
        <p:nvSpPr>
          <p:cNvPr id="271" name="Shape 271"/>
          <p:cNvSpPr/>
          <p:nvPr>
            <p:ph type="body" sz="quarter" idx="1"/>
          </p:nvPr>
        </p:nvSpPr>
        <p:spPr>
          <a:prstGeom prst="rect">
            <a:avLst/>
          </a:prstGeom>
        </p:spPr>
        <p:txBody>
          <a:bodyPr/>
          <a:lstStyle/>
          <a:p>
            <a:pPr/>
            <a:r>
              <a:t>What the HELL is this?!</a:t>
            </a:r>
          </a:p>
          <a:p>
            <a:pPr/>
          </a:p>
          <a:p>
            <a:pPr/>
            <a:r>
              <a:t>So, you take a &lt;div&gt; then redefine is as a button.</a:t>
            </a:r>
          </a:p>
          <a:p>
            <a:pPr/>
          </a:p>
          <a:p>
            <a:pPr/>
            <a:r>
              <a:t>Then you mysteriously indicate that it is checked with aria-checked, despite it not being a checkbox.</a:t>
            </a:r>
          </a:p>
          <a:p>
            <a:pPr/>
          </a:p>
          <a:p>
            <a:pPr/>
            <a:r>
              <a:t>Then, just to confuse things further you add aria-expanded="true", which suggests that it’s a disclosure. It is not.</a:t>
            </a:r>
          </a:p>
          <a:p>
            <a:pPr/>
          </a:p>
          <a:p>
            <a:pPr/>
            <a:r>
              <a:t>All of that is wrapped around a link … which has no href because it’s not a link. It’s not a link because inside of that link is a heading. An &lt;h5&gt; heading!</a:t>
            </a:r>
          </a:p>
          <a:p>
            <a:pPr/>
          </a:p>
          <a:p>
            <a:pPr/>
            <a:r>
              <a:t>Seriously, what are people smoking before writing this stuff?</a:t>
            </a:r>
          </a:p>
          <a:p>
            <a:pPr/>
          </a:p>
          <a:p>
            <a:pPr/>
            <a:r>
              <a:t>The most hilarious part of this is that visually, and functionally, despite all that crap markup … this component looked and behaved like a RADIO BUTTON!</a:t>
            </a:r>
          </a:p>
          <a:p>
            <a:pPr/>
          </a:p>
          <a:p>
            <a:pPr/>
            <a:r>
              <a:t>CLICK</a:t>
            </a:r>
          </a:p>
          <a:p>
            <a:pPr/>
          </a:p>
          <a:p>
            <a:pPr/>
            <a:r>
              <a:t>The animated GIF shows a cat gesticulating in time with the words “What the fuck are you doing?”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4" name="Shape 274"/>
          <p:cNvSpPr/>
          <p:nvPr>
            <p:ph type="sldImg"/>
          </p:nvPr>
        </p:nvSpPr>
        <p:spPr>
          <a:prstGeom prst="rect">
            <a:avLst/>
          </a:prstGeom>
        </p:spPr>
        <p:txBody>
          <a:bodyPr/>
          <a:lstStyle/>
          <a:p>
            <a:pPr/>
          </a:p>
        </p:txBody>
      </p:sp>
      <p:sp>
        <p:nvSpPr>
          <p:cNvPr id="275" name="Shape 275"/>
          <p:cNvSpPr/>
          <p:nvPr>
            <p:ph type="body" sz="quarter" idx="1"/>
          </p:nvPr>
        </p:nvSpPr>
        <p:spPr>
          <a:prstGeom prst="rect">
            <a:avLst/>
          </a:prstGeom>
        </p:spPr>
        <p:txBody>
          <a:bodyPr/>
          <a:lstStyle>
            <a:lvl1pPr>
              <a:defRPr>
                <a:latin typeface="+mj-lt"/>
                <a:ea typeface="+mj-ea"/>
                <a:cs typeface="+mj-cs"/>
                <a:sym typeface="Helvetica"/>
              </a:defRPr>
            </a:lvl1pPr>
          </a:lstStyle>
          <a:p>
            <a:pPr/>
            <a:r>
              <a:t>The animated GIF shows a cat gesticulating in time with the words "What the fuck are you doing?"</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9" name="Shape 279"/>
          <p:cNvSpPr/>
          <p:nvPr>
            <p:ph type="sldImg"/>
          </p:nvPr>
        </p:nvSpPr>
        <p:spPr>
          <a:prstGeom prst="rect">
            <a:avLst/>
          </a:prstGeom>
        </p:spPr>
        <p:txBody>
          <a:bodyPr/>
          <a:lstStyle/>
          <a:p>
            <a:pPr/>
          </a:p>
        </p:txBody>
      </p:sp>
      <p:sp>
        <p:nvSpPr>
          <p:cNvPr id="280" name="Shape 280"/>
          <p:cNvSpPr/>
          <p:nvPr>
            <p:ph type="body" sz="quarter" idx="1"/>
          </p:nvPr>
        </p:nvSpPr>
        <p:spPr>
          <a:prstGeom prst="rect">
            <a:avLst/>
          </a:prstGeom>
        </p:spPr>
        <p:txBody>
          <a:bodyPr/>
          <a:lstStyle/>
          <a:p>
            <a:pPr/>
            <a:r>
              <a:t>I have a theory about how markup like this is created</a:t>
            </a:r>
          </a:p>
          <a:p>
            <a:pPr/>
          </a:p>
          <a:p>
            <a:pPr/>
            <a:r>
              <a:t>The video clip shows a mannequin head on the end of a robotic arm which is then mashed and rolled across a keyboard.</a:t>
            </a:r>
          </a:p>
          <a:p>
            <a:pPr/>
          </a:p>
          <a:p>
            <a:pPr/>
            <a:r>
              <a:t>It’s as good a theory as any.</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Shape 288"/>
          <p:cNvSpPr/>
          <p:nvPr>
            <p:ph type="sldImg"/>
          </p:nvPr>
        </p:nvSpPr>
        <p:spPr>
          <a:prstGeom prst="rect">
            <a:avLst/>
          </a:prstGeom>
        </p:spPr>
        <p:txBody>
          <a:bodyPr/>
          <a:lstStyle/>
          <a:p>
            <a:pPr/>
          </a:p>
        </p:txBody>
      </p:sp>
      <p:sp>
        <p:nvSpPr>
          <p:cNvPr id="289" name="Shape 289"/>
          <p:cNvSpPr/>
          <p:nvPr>
            <p:ph type="body" sz="quarter" idx="1"/>
          </p:nvPr>
        </p:nvSpPr>
        <p:spPr>
          <a:prstGeom prst="rect">
            <a:avLst/>
          </a:prstGeom>
        </p:spPr>
        <p:txBody>
          <a:bodyPr/>
          <a:lstStyle/>
          <a:p>
            <a:pPr/>
            <a:r>
              <a:t>You can’t just fix any crappy old markup with ARIA.</a:t>
            </a:r>
          </a:p>
          <a:p>
            <a:pPr/>
          </a:p>
          <a:p>
            <a:pPr/>
            <a:r>
              <a:t>The image shows a red car with the wheels sideways on the front of the vehicle, and a bumper that runs down the side and it says “We can fix it with ARIA”</a:t>
            </a:r>
          </a:p>
          <a:p>
            <a:pPr/>
          </a:p>
          <a:p>
            <a:pPr>
              <a:defRPr sz="2000"/>
            </a:pPr>
            <a:r>
              <a:rPr>
                <a:solidFill>
                  <a:schemeClr val="accent2">
                    <a:satOff val="-17701"/>
                    <a:lumOff val="-10980"/>
                  </a:schemeClr>
                </a:solidFill>
              </a:rPr>
              <a:t>CLICK</a:t>
            </a:r>
            <a:r>
              <a:t> - Show Steve quote</a:t>
            </a:r>
          </a:p>
          <a:p>
            <a:pPr/>
          </a:p>
          <a:p>
            <a:pPr/>
            <a:r>
              <a:t>Remember the first rule of ARIA is: “If you can use a native HTML element [HTML] or attribute with the semantics and behavior you require already built in, instead of re-purposing an element and adding an ARIA role, state or property to make it accessible, then do so.”</a:t>
            </a:r>
          </a:p>
          <a:p>
            <a:pPr/>
          </a:p>
          <a:p>
            <a:pPr/>
            <a:r>
              <a:t>You actually can fix some pretty atrocious markup with ARIA if you know what you are doing, but it’s not robust, it’s not right and if you do Steve Faulkner, author of the ARIA rules, will come and kick you in the nether regions. In fact, he’s in the audience right now and can personally administer a kicking if you try this sort of nonsense.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Shape 293"/>
          <p:cNvSpPr/>
          <p:nvPr>
            <p:ph type="sldImg"/>
          </p:nvPr>
        </p:nvSpPr>
        <p:spPr>
          <a:prstGeom prst="rect">
            <a:avLst/>
          </a:prstGeom>
        </p:spPr>
        <p:txBody>
          <a:bodyPr/>
          <a:lstStyle/>
          <a:p>
            <a:pPr/>
          </a:p>
        </p:txBody>
      </p:sp>
      <p:sp>
        <p:nvSpPr>
          <p:cNvPr id="294" name="Shape 294"/>
          <p:cNvSpPr/>
          <p:nvPr>
            <p:ph type="body" sz="quarter" idx="1"/>
          </p:nvPr>
        </p:nvSpPr>
        <p:spPr>
          <a:prstGeom prst="rect">
            <a:avLst/>
          </a:prstGeom>
        </p:spPr>
        <p:txBody>
          <a:bodyPr/>
          <a:lstStyle/>
          <a:p>
            <a:pPr/>
            <a:r>
              <a:t>To reiterate: don’t make complicated stuff when you can have all that complicated stuff provided for free.</a:t>
            </a:r>
          </a:p>
          <a:p>
            <a:pPr/>
          </a:p>
          <a:p>
            <a:pPr/>
            <a:r>
              <a:t>The image shows a hideous vehicle that appears to have been made out of a collection of entirely mis-matched panels and the caption reads “Use a &lt;button&gt;? But I can make my own button!”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1" name="Shape 191"/>
          <p:cNvSpPr/>
          <p:nvPr>
            <p:ph type="sldImg"/>
          </p:nvPr>
        </p:nvSpPr>
        <p:spPr>
          <a:prstGeom prst="rect">
            <a:avLst/>
          </a:prstGeom>
        </p:spPr>
        <p:txBody>
          <a:bodyPr/>
          <a:lstStyle/>
          <a:p>
            <a:pPr/>
          </a:p>
        </p:txBody>
      </p:sp>
      <p:sp>
        <p:nvSpPr>
          <p:cNvPr id="192" name="Shape 192"/>
          <p:cNvSpPr/>
          <p:nvPr>
            <p:ph type="body" sz="quarter" idx="1"/>
          </p:nvPr>
        </p:nvSpPr>
        <p:spPr>
          <a:prstGeom prst="rect">
            <a:avLst/>
          </a:prstGeom>
        </p:spPr>
        <p:txBody>
          <a:bodyPr/>
          <a:lstStyle/>
          <a:p>
            <a:pPr/>
            <a:r>
              <a:t>So yeah, normally the Thank-Yous come at the end but I wanted to start by saying thanks to Dave LeTory for accepting my proposal to speak here.</a:t>
            </a:r>
          </a:p>
          <a:p>
            <a:pPr/>
          </a:p>
          <a:p>
            <a:pPr/>
            <a:r>
              <a:t>I have not spoken at web events for almost 20 years and only recently broke that drought at CSUN ATC in March this year.</a:t>
            </a:r>
          </a:p>
          <a:p>
            <a:pPr/>
            <a:r>
              <a:rPr b="1" sz="2000">
                <a:solidFill>
                  <a:srgbClr val="D95926"/>
                </a:solidFill>
              </a:rPr>
              <a:t>CLICK - show CSUN</a:t>
            </a:r>
          </a:p>
          <a:p>
            <a:pPr/>
            <a:r>
              <a:t>For those that do not know, CSUN is the California State University, Northridge and the ATC is the Assistive Technology Conference. For many years it was the biggest accessibility conference. I believe it still is the largest for face-to-face accessibility conferences, </a:t>
            </a:r>
          </a:p>
          <a:p>
            <a:pPr/>
            <a:r>
              <a:rPr b="1" sz="2000">
                <a:solidFill>
                  <a:srgbClr val="D95926"/>
                </a:solidFill>
              </a:rPr>
              <a:t>CLICK - show other logos</a:t>
            </a:r>
            <a:endParaRPr b="1" sz="2000">
              <a:solidFill>
                <a:srgbClr val="D95926"/>
              </a:solidFill>
            </a:endParaRPr>
          </a:p>
          <a:p>
            <a:pPr/>
            <a:r>
              <a:t>but also there are now some excellent online ones such as ID24 (which happened two days ago) and Axe-Con.</a:t>
            </a:r>
          </a:p>
          <a:p>
            <a:pPr/>
          </a:p>
          <a:p>
            <a:pPr/>
            <a:r>
              <a:t>I mention this because I was petrified in the lead-up to CSUN at the prospect of public speaking, but in the end it went well and immediately afterwards I was all like “Yeah, I could do this again”. It's amazing how that little wave of relief at the end of the presentation can erase all those stressful moments in the lead-up so easily. I'm looking forward to that same feeling in about 30 minutes from now!</a:t>
            </a:r>
          </a:p>
          <a:p>
            <a:pPr/>
          </a:p>
          <a:p>
            <a:pPr/>
            <a:r>
              <a:t>After CSUN, I immediately forgot that this was a nerve-shredding experience and looked for speaking opportunities.</a:t>
            </a:r>
          </a:p>
          <a:p>
            <a:pPr/>
          </a:p>
          <a:p>
            <a:pPr/>
            <a:r>
              <a:t>So, thanks Dave. You could have said “No”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hape 297"/>
          <p:cNvSpPr/>
          <p:nvPr>
            <p:ph type="sldImg"/>
          </p:nvPr>
        </p:nvSpPr>
        <p:spPr>
          <a:prstGeom prst="rect">
            <a:avLst/>
          </a:prstGeom>
        </p:spPr>
        <p:txBody>
          <a:bodyPr/>
          <a:lstStyle/>
          <a:p>
            <a:pPr/>
          </a:p>
        </p:txBody>
      </p:sp>
      <p:sp>
        <p:nvSpPr>
          <p:cNvPr id="298" name="Shape 298"/>
          <p:cNvSpPr/>
          <p:nvPr>
            <p:ph type="body" sz="quarter" idx="1"/>
          </p:nvPr>
        </p:nvSpPr>
        <p:spPr>
          <a:prstGeom prst="rect">
            <a:avLst/>
          </a:prstGeom>
        </p:spPr>
        <p:txBody>
          <a:bodyPr/>
          <a:lstStyle/>
          <a:p>
            <a:pPr/>
            <a:r>
              <a:t>Time for a mini quiz. It’s very mini - there’s just 1 question.</a:t>
            </a:r>
          </a:p>
          <a:p>
            <a:pPr/>
          </a:p>
          <a:p>
            <a:pPr/>
            <a:r>
              <a:t>I’ll make it easier, though, by providing multiple choice answers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hape 311"/>
          <p:cNvSpPr/>
          <p:nvPr>
            <p:ph type="sldImg"/>
          </p:nvPr>
        </p:nvSpPr>
        <p:spPr>
          <a:prstGeom prst="rect">
            <a:avLst/>
          </a:prstGeom>
        </p:spPr>
        <p:txBody>
          <a:bodyPr/>
          <a:lstStyle/>
          <a:p>
            <a:pPr/>
          </a:p>
        </p:txBody>
      </p:sp>
      <p:sp>
        <p:nvSpPr>
          <p:cNvPr id="312" name="Shape 312"/>
          <p:cNvSpPr/>
          <p:nvPr>
            <p:ph type="body" sz="quarter" idx="1"/>
          </p:nvPr>
        </p:nvSpPr>
        <p:spPr>
          <a:prstGeom prst="rect">
            <a:avLst/>
          </a:prstGeom>
        </p:spPr>
        <p:txBody>
          <a:bodyPr/>
          <a:lstStyle/>
          <a:p>
            <a:pPr/>
            <a:r>
              <a:t>What is this thing?</a:t>
            </a:r>
          </a:p>
          <a:p>
            <a:pPr/>
          </a:p>
          <a:p>
            <a:pPr/>
            <a:r>
              <a:t>It is opened using a button, then shows a menu-like set of options, but it also has a close button and a curtain underneath</a:t>
            </a:r>
          </a:p>
          <a:p>
            <a:pPr/>
          </a:p>
          <a:p>
            <a:pPr/>
            <a:r>
              <a:t>Audience participation time. Put your hands up if you think it’s:</a:t>
            </a:r>
          </a:p>
          <a:p>
            <a:pPr/>
          </a:p>
          <a:p>
            <a:pPr/>
            <a:r>
              <a:t>A Menu</a:t>
            </a:r>
          </a:p>
          <a:p>
            <a:pPr/>
          </a:p>
          <a:p>
            <a:pPr/>
            <a:r>
              <a:t>A Dialog</a:t>
            </a:r>
          </a:p>
          <a:p>
            <a:pPr/>
          </a:p>
          <a:p>
            <a:pPr/>
            <a:r>
              <a:t>A Disclosure</a:t>
            </a:r>
          </a:p>
          <a:p>
            <a:pPr/>
          </a:p>
          <a:p>
            <a:pPr/>
            <a:r>
              <a:t>You’re all WRONG! </a:t>
            </a:r>
          </a:p>
          <a:p>
            <a:pPr/>
          </a:p>
          <a:p>
            <a:pPr/>
            <a:r>
              <a:rPr b="1" sz="2000">
                <a:solidFill>
                  <a:srgbClr val="D95926"/>
                </a:solidFill>
              </a:rPr>
              <a:t>CLICK</a:t>
            </a:r>
            <a:r>
              <a:t> - show DiaMenuClosure graphic and sound effect</a:t>
            </a:r>
          </a:p>
          <a:p>
            <a:pPr/>
          </a:p>
          <a:p>
            <a:pPr/>
            <a:r>
              <a:t>It’s actually a “DiaMenuClosure” ... which of course is not a thing but you try telling some developers that.</a:t>
            </a:r>
          </a:p>
          <a:p>
            <a:pPr/>
          </a:p>
          <a:p>
            <a:pPr/>
            <a:r>
              <a:rPr b="1" sz="2000">
                <a:solidFill>
                  <a:srgbClr val="D95926"/>
                </a:solidFill>
              </a:rPr>
              <a:t>CLICK</a:t>
            </a:r>
            <a:r>
              <a:t> - show patterns dudes</a:t>
            </a:r>
          </a:p>
          <a:p>
            <a:pPr/>
          </a:p>
          <a:p>
            <a:pPr/>
            <a:r>
              <a:t>The point is, there are patterns for three things I mentioned.</a:t>
            </a:r>
          </a:p>
          <a:p>
            <a:pPr/>
          </a:p>
          <a:p>
            <a:pPr/>
            <a:r>
              <a:t>Each has expected roles that are exposed to AT.</a:t>
            </a:r>
          </a:p>
          <a:p>
            <a:pPr/>
          </a:p>
          <a:p>
            <a:pPr/>
            <a:r>
              <a:t>Those roles imply certain expected behaviors to AT users</a:t>
            </a:r>
          </a:p>
          <a:p>
            <a:pPr/>
          </a:p>
          <a:p>
            <a:pPr/>
            <a:r>
              <a:t>This DiaMenuClosure has features of each pattern and frankly the developers who do this sort of thing need to pick one and do it right!</a:t>
            </a:r>
          </a:p>
          <a:p>
            <a:pPr/>
          </a:p>
          <a:p>
            <a:pPr/>
            <a:r>
              <a:t>When auditing such things, it’s tricky to know sometimes what to report - Is it a poorly implemented dialog? Or a badly implemented menu?</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p>
            <a:pPr>
              <a:defRPr sz="2600"/>
            </a:pPr>
            <a:r>
              <a:t>The examples I will show in this next section will be mock-ups or recreations of real interfaces that I’ve audited.</a:t>
            </a:r>
          </a:p>
          <a:p>
            <a:pPr>
              <a:defRPr sz="2600"/>
            </a:pPr>
          </a:p>
          <a:p>
            <a:pPr>
              <a:defRPr sz="2600"/>
            </a:pPr>
            <a:r>
              <a:t>I can’t show the real interfaces because of client confidentiality reasons but these are functionally equivalent to the real thing.</a:t>
            </a:r>
          </a:p>
          <a:p>
            <a:pPr>
              <a:defRPr sz="2600"/>
            </a:pPr>
          </a:p>
          <a:p>
            <a:pPr>
              <a:defRPr sz="2600"/>
            </a:pPr>
            <a:r>
              <a:t>Oh, and clearly I am not a designer.</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1" name="Shape 321"/>
          <p:cNvSpPr/>
          <p:nvPr>
            <p:ph type="sldImg"/>
          </p:nvPr>
        </p:nvSpPr>
        <p:spPr>
          <a:prstGeom prst="rect">
            <a:avLst/>
          </a:prstGeom>
        </p:spPr>
        <p:txBody>
          <a:bodyPr/>
          <a:lstStyle/>
          <a:p>
            <a:pPr/>
          </a:p>
        </p:txBody>
      </p:sp>
      <p:sp>
        <p:nvSpPr>
          <p:cNvPr id="322" name="Shape 322"/>
          <p:cNvSpPr/>
          <p:nvPr>
            <p:ph type="body" sz="quarter" idx="1"/>
          </p:nvPr>
        </p:nvSpPr>
        <p:spPr>
          <a:prstGeom prst="rect">
            <a:avLst/>
          </a:prstGeom>
        </p:spPr>
        <p:txBody>
          <a:bodyPr/>
          <a:lstStyle/>
          <a:p>
            <a:pPr/>
            <a:r>
              <a:t>In this example, the user makes a selection from a table of data and a more detailed view of that data is shown in the right panel.</a:t>
            </a:r>
          </a:p>
          <a:p>
            <a:pPr/>
          </a:p>
          <a:p>
            <a:pPr/>
            <a:r>
              <a:t>The table is ever-present, taking up 3/4 width (or at least it was in the original version that I audited)</a:t>
            </a:r>
          </a:p>
          <a:p>
            <a:pPr/>
          </a:p>
          <a:p>
            <a:pPr/>
            <a:r>
              <a:t>The panel for the details is also ever present, taking up the remaining 1/4 width. Is there a pattern for this?</a:t>
            </a:r>
          </a:p>
          <a:p>
            <a:pPr/>
          </a:p>
          <a:p>
            <a:pPr/>
            <a:r>
              <a:t>There are patterns that exist for various parts of this:</a:t>
            </a:r>
          </a:p>
          <a:p>
            <a:pPr/>
          </a:p>
          <a:p>
            <a:pPr/>
            <a:r>
              <a:t>• The table as a whole.</a:t>
            </a:r>
          </a:p>
          <a:p>
            <a:pPr/>
          </a:p>
          <a:p>
            <a:pPr/>
            <a:r>
              <a:t>• Button elements inside the table.</a:t>
            </a:r>
          </a:p>
          <a:p>
            <a:pPr/>
          </a:p>
          <a:p>
            <a:pPr/>
            <a:r>
              <a:t>But there is nothing that ties this particular interaction together in any standard way.</a:t>
            </a:r>
          </a:p>
          <a:p>
            <a:pPr/>
          </a:p>
          <a:p>
            <a:pPr/>
            <a:r>
              <a:t>The challenges this one presented were around:</a:t>
            </a:r>
          </a:p>
          <a:p>
            <a:pPr/>
          </a:p>
          <a:p>
            <a:pPr/>
            <a:r>
              <a:t>• How you make a table row clickable - and what is the accessible name exposed to AT users? There's potentially a lot of wording if that whole row is interactive</a:t>
            </a:r>
          </a:p>
          <a:p>
            <a:pPr/>
          </a:p>
          <a:p>
            <a:pPr/>
            <a:r>
              <a:t>• Managing focus - should focus move when a row is selected or not?</a:t>
            </a:r>
          </a:p>
          <a:p>
            <a:pPr/>
          </a:p>
          <a:p>
            <a:pPr/>
            <a:r>
              <a:t>• What should be announced for screen reader users, a summary of the displayed data? All of the data displayed? Or just confirmation that the panel has updated?</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Shape 327"/>
          <p:cNvSpPr/>
          <p:nvPr>
            <p:ph type="sldImg"/>
          </p:nvPr>
        </p:nvSpPr>
        <p:spPr>
          <a:prstGeom prst="rect">
            <a:avLst/>
          </a:prstGeom>
        </p:spPr>
        <p:txBody>
          <a:bodyPr/>
          <a:lstStyle/>
          <a:p>
            <a:pPr/>
          </a:p>
        </p:txBody>
      </p:sp>
      <p:sp>
        <p:nvSpPr>
          <p:cNvPr id="328" name="Shape 328"/>
          <p:cNvSpPr/>
          <p:nvPr>
            <p:ph type="body" sz="quarter" idx="1"/>
          </p:nvPr>
        </p:nvSpPr>
        <p:spPr>
          <a:prstGeom prst="rect">
            <a:avLst/>
          </a:prstGeom>
        </p:spPr>
        <p:txBody>
          <a:bodyPr/>
          <a:lstStyle/>
          <a:p>
            <a:pPr/>
            <a:r>
              <a:t>In the original audited version, the problems noted were:</a:t>
            </a:r>
            <a:br/>
            <a:br/>
            <a:r>
              <a:t>• No keyboard operability. Relied solely on mouse clicks, so failed SC 2.1.1 Keyboard (Level A)</a:t>
            </a:r>
          </a:p>
          <a:p>
            <a:pPr/>
          </a:p>
          <a:p>
            <a:pPr marL="160421" indent="-160421">
              <a:buSzPct val="100000"/>
              <a:buChar char="•"/>
            </a:pPr>
            <a:r>
              <a:t>No content update provided for Assistive Technology users, fails SC 4.1.3 Status Messages (Level AA)</a:t>
            </a:r>
          </a:p>
          <a:p>
            <a:pPr/>
          </a:p>
          <a:p>
            <a:pPr/>
            <a:r>
              <a:t>• Numerous issues related to color that are not shown in this recreation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3" name="Shape 333"/>
          <p:cNvSpPr/>
          <p:nvPr>
            <p:ph type="sldImg"/>
          </p:nvPr>
        </p:nvSpPr>
        <p:spPr>
          <a:prstGeom prst="rect">
            <a:avLst/>
          </a:prstGeom>
        </p:spPr>
        <p:txBody>
          <a:bodyPr/>
          <a:lstStyle/>
          <a:p>
            <a:pPr/>
          </a:p>
        </p:txBody>
      </p:sp>
      <p:sp>
        <p:nvSpPr>
          <p:cNvPr id="334" name="Shape 334"/>
          <p:cNvSpPr/>
          <p:nvPr>
            <p:ph type="body" sz="quarter" idx="1"/>
          </p:nvPr>
        </p:nvSpPr>
        <p:spPr>
          <a:prstGeom prst="rect">
            <a:avLst/>
          </a:prstGeom>
        </p:spPr>
        <p:txBody>
          <a:bodyPr/>
          <a:lstStyle/>
          <a:p>
            <a:pPr/>
            <a:r>
              <a:t>• To address the keyboard issue, one cell of the table needed a focusable button (which I have lazily indicated with the eye emoji button here - not a designer, see!)</a:t>
            </a:r>
          </a:p>
          <a:p>
            <a:pPr/>
            <a:r>
              <a:t>• The ability to select a row with the mouse can still happen BUT you cannot wrap a `&lt;button&gt;` around a `&lt;tr&gt;` though; you have to use a bit of JavaScript to solve that problem</a:t>
            </a:r>
          </a:p>
          <a:p>
            <a:pPr/>
            <a:r>
              <a:t>• To indicate the row is focused (although technically it's a child element of the row) we can use :focus-within in the CSS</a:t>
            </a:r>
          </a:p>
          <a:p>
            <a:pPr/>
            <a:r>
              <a:t>• When a row (or button) is activated, a brief message is relayed to screen reader users (indicating that content in the details panel has been updated)</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8" name="Shape 338"/>
          <p:cNvSpPr/>
          <p:nvPr>
            <p:ph type="sldImg"/>
          </p:nvPr>
        </p:nvSpPr>
        <p:spPr>
          <a:prstGeom prst="rect">
            <a:avLst/>
          </a:prstGeom>
        </p:spPr>
        <p:txBody>
          <a:bodyPr/>
          <a:lstStyle/>
          <a:p>
            <a:pPr/>
          </a:p>
        </p:txBody>
      </p:sp>
      <p:sp>
        <p:nvSpPr>
          <p:cNvPr id="339" name="Shape 339"/>
          <p:cNvSpPr/>
          <p:nvPr>
            <p:ph type="body" sz="quarter" idx="1"/>
          </p:nvPr>
        </p:nvSpPr>
        <p:spPr>
          <a:prstGeom prst="rect">
            <a:avLst/>
          </a:prstGeom>
        </p:spPr>
        <p:txBody>
          <a:bodyPr/>
          <a:lstStyle/>
          <a:p>
            <a:pPr/>
            <a:r>
              <a:t>In the example just shown, each button is focusable with the TAB key and is exposed as a toggle button. I want you to ignore that it's a toggle button because there isn't really a toggle on/off effect here, and I didn't notice that I'd recorded a slightly older version of this! In the final version it's just announced as a button (which is also nicer for screen reader users because it's less verbose).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4" name="Shape 344"/>
          <p:cNvSpPr/>
          <p:nvPr>
            <p:ph type="sldImg"/>
          </p:nvPr>
        </p:nvSpPr>
        <p:spPr>
          <a:prstGeom prst="rect">
            <a:avLst/>
          </a:prstGeom>
        </p:spPr>
        <p:txBody>
          <a:bodyPr/>
          <a:lstStyle/>
          <a:p>
            <a:pPr/>
          </a:p>
        </p:txBody>
      </p:sp>
      <p:sp>
        <p:nvSpPr>
          <p:cNvPr id="345" name="Shape 345"/>
          <p:cNvSpPr/>
          <p:nvPr>
            <p:ph type="body" sz="quarter" idx="1"/>
          </p:nvPr>
        </p:nvSpPr>
        <p:spPr>
          <a:prstGeom prst="rect">
            <a:avLst/>
          </a:prstGeom>
        </p:spPr>
        <p:txBody>
          <a:bodyPr/>
          <a:lstStyle/>
          <a:p>
            <a:pPr/>
            <a:r>
              <a:t>There are still some issues to address here, though</a:t>
            </a:r>
          </a:p>
          <a:p>
            <a:pPr/>
          </a:p>
          <a:p>
            <a:pPr/>
            <a:r>
              <a:t>Larger tables means that multiple tab stops are needed for keyboard users to get through the table and into the details panel. In the audited version of this, it was something like a 40 row table.</a:t>
            </a:r>
          </a:p>
          <a:p>
            <a:pPr/>
          </a:p>
          <a:p>
            <a:pPr/>
            <a:r>
              <a:t>For non-sighted &amp; low vision users, getting to the more detailed content revealed on the right is a little tedious.</a:t>
            </a:r>
          </a:p>
          <a:p>
            <a:p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9" name="Shape 349"/>
          <p:cNvSpPr/>
          <p:nvPr>
            <p:ph type="sldImg"/>
          </p:nvPr>
        </p:nvSpPr>
        <p:spPr>
          <a:prstGeom prst="rect">
            <a:avLst/>
          </a:prstGeom>
        </p:spPr>
        <p:txBody>
          <a:bodyPr/>
          <a:lstStyle/>
          <a:p>
            <a:pPr/>
          </a:p>
        </p:txBody>
      </p:sp>
      <p:sp>
        <p:nvSpPr>
          <p:cNvPr id="350" name="Shape 350"/>
          <p:cNvSpPr/>
          <p:nvPr>
            <p:ph type="body" sz="quarter" idx="1"/>
          </p:nvPr>
        </p:nvSpPr>
        <p:spPr>
          <a:prstGeom prst="rect">
            <a:avLst/>
          </a:prstGeom>
        </p:spPr>
        <p:txBody>
          <a:bodyPr/>
          <a:lstStyle/>
          <a:p>
            <a:pPr/>
            <a:r>
              <a:t>Also, no landmarks were provided for AT users (which would have provided a quick way to jump between these regions)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7" name="Shape 357"/>
          <p:cNvSpPr/>
          <p:nvPr>
            <p:ph type="sldImg"/>
          </p:nvPr>
        </p:nvSpPr>
        <p:spPr>
          <a:prstGeom prst="rect">
            <a:avLst/>
          </a:prstGeom>
        </p:spPr>
        <p:txBody>
          <a:bodyPr/>
          <a:lstStyle/>
          <a:p>
            <a:pPr/>
          </a:p>
        </p:txBody>
      </p:sp>
      <p:sp>
        <p:nvSpPr>
          <p:cNvPr id="358" name="Shape 358"/>
          <p:cNvSpPr/>
          <p:nvPr>
            <p:ph type="body" sz="quarter" idx="1"/>
          </p:nvPr>
        </p:nvSpPr>
        <p:spPr>
          <a:prstGeom prst="rect">
            <a:avLst/>
          </a:prstGeom>
        </p:spPr>
        <p:txBody>
          <a:bodyPr/>
          <a:lstStyle/>
          <a:p>
            <a:pPr/>
            <a:r>
              <a:t>We can make a number of improvements here:</a:t>
            </a:r>
          </a:p>
          <a:p>
            <a:pPr/>
          </a:p>
          <a:p>
            <a:pPr/>
            <a:r>
              <a:t>1) We can reduce tab stops for keyboard users in that table and allow user to navigate using up/down arrow keys</a:t>
            </a:r>
          </a:p>
          <a:p>
            <a:pPr/>
            <a:r>
              <a:t>This means once the desired row is selected (and activated), the next tab stop would be inside that right panel</a:t>
            </a:r>
          </a:p>
          <a:p>
            <a:pPr/>
          </a:p>
          <a:p>
            <a:pPr/>
            <a:r>
              <a:t>2) We can add landmarks to the two regions which provides a quick method for screen reader users to jump between the sections</a:t>
            </a:r>
          </a:p>
          <a:p>
            <a:pPr/>
          </a:p>
          <a:p>
            <a:pPr/>
            <a:r>
              <a:t>3) We could also provide further keyboard support for non screen reader users who cannot make use of those landmarks</a:t>
            </a:r>
          </a:p>
          <a:p>
            <a:pPr/>
          </a:p>
          <a:p>
            <a:pPr/>
            <a:r>
              <a:rPr b="1" sz="2000">
                <a:solidFill>
                  <a:srgbClr val="D95926"/>
                </a:solidFill>
              </a:rPr>
              <a:t>CLICK</a:t>
            </a:r>
            <a:r>
              <a:t> - Show roving tabindex</a:t>
            </a:r>
          </a:p>
          <a:p>
            <a:pPr/>
            <a:r>
              <a:t>Here we can see the roving tabindex in action. </a:t>
            </a:r>
          </a:p>
          <a:p>
            <a:pPr/>
          </a:p>
          <a:p>
            <a:pPr/>
            <a:r>
              <a:t>Next let's take a look and listen to the landmarks being exposed to assistive technology</a:t>
            </a:r>
          </a:p>
          <a:p>
            <a:pPr/>
            <a:r>
              <a:rPr b="1" sz="2000">
                <a:solidFill>
                  <a:srgbClr val="D95926"/>
                </a:solidFill>
              </a:rPr>
              <a:t>CLICK</a:t>
            </a:r>
            <a:r>
              <a:t> - Show landmarks (VO)</a:t>
            </a:r>
          </a:p>
          <a:p>
            <a:pPr/>
          </a:p>
          <a:p>
            <a:pPr/>
            <a:r>
              <a:t>And finally, here we can see focus being moved between the two sections using the left and right arrow keys</a:t>
            </a:r>
          </a:p>
          <a:p>
            <a:pPr/>
            <a:r>
              <a:rPr b="1" sz="2000">
                <a:solidFill>
                  <a:srgbClr val="D95926"/>
                </a:solidFill>
              </a:rPr>
              <a:t>CLICK</a:t>
            </a:r>
            <a:r>
              <a:t> - show keyboard support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hape 199"/>
          <p:cNvSpPr/>
          <p:nvPr>
            <p:ph type="sldImg"/>
          </p:nvPr>
        </p:nvSpPr>
        <p:spPr>
          <a:prstGeom prst="rect">
            <a:avLst/>
          </a:prstGeom>
        </p:spPr>
        <p:txBody>
          <a:bodyPr/>
          <a:lstStyle/>
          <a:p>
            <a:pPr/>
          </a:p>
        </p:txBody>
      </p:sp>
      <p:sp>
        <p:nvSpPr>
          <p:cNvPr id="200" name="Shape 200"/>
          <p:cNvSpPr/>
          <p:nvPr>
            <p:ph type="body" sz="quarter" idx="1"/>
          </p:nvPr>
        </p:nvSpPr>
        <p:spPr>
          <a:prstGeom prst="rect">
            <a:avLst/>
          </a:prstGeom>
        </p:spPr>
        <p:txBody>
          <a:bodyPr/>
          <a:lstStyle/>
          <a:p>
            <a:pPr/>
            <a:r>
              <a:t>I do have a bit of imposter syndrome here because when I look at the list of speakers for this event over the years, it does make me wonder what the heck was I thinking?!</a:t>
            </a:r>
          </a:p>
          <a:p>
            <a:pPr/>
          </a:p>
          <a:p>
            <a:pPr/>
            <a:r>
              <a:t>Another reason that I feel like an imposter is because I have only ever been to one London Web Standards meet-up and my main memory of it was that Jake Archibald was about to head to Poland for some web conference (I think) and had a </a:t>
            </a:r>
          </a:p>
          <a:p>
            <a:pPr/>
            <a:r>
              <a:rPr b="1" sz="2000">
                <a:solidFill>
                  <a:srgbClr val="D95926"/>
                </a:solidFill>
              </a:rPr>
              <a:t>CLICK </a:t>
            </a:r>
            <a:endParaRPr b="1" sz="2000">
              <a:solidFill>
                <a:srgbClr val="D95926"/>
              </a:solidFill>
            </a:endParaRPr>
          </a:p>
          <a:p>
            <a:pPr/>
            <a:r>
              <a:t>copy of “Krakow in Your Pocket”, surely the most unfortunately named book in that series. I'm sure that there was some discussion about web standards at that meet-up, but that's what *I* remember!</a:t>
            </a:r>
          </a:p>
          <a:p>
            <a:pPr/>
            <a:r>
              <a:rPr b="1" sz="2000">
                <a:solidFill>
                  <a:srgbClr val="D95926"/>
                </a:solidFill>
              </a:rPr>
              <a:t>CLICK - show Swindon</a:t>
            </a:r>
          </a:p>
          <a:p>
            <a:pPr/>
            <a:r>
              <a:t>The reason I have not been to any more of these is because I live in the beautiful town of Swindon, so why would I want to leave?</a:t>
            </a:r>
          </a:p>
          <a:p>
            <a:pPr/>
          </a:p>
          <a:p>
            <a:pPr/>
            <a:r>
              <a:t>The image shown has a very colourful, upbeat Swindon banner which is somewhat in contrast with what could be described as a post-apocalyptic view that is Swindon town centre</a:t>
            </a:r>
          </a:p>
          <a:p>
            <a:pPr/>
          </a:p>
          <a:p>
            <a:pPr/>
            <a:r>
              <a:t>Despite my very infrequent visits to events like these, or speaking gigs, I have been involved with accessibility for over 20 years. Some of you might also remember this old website that I used to run, Accessify. </a:t>
            </a:r>
          </a:p>
          <a:p>
            <a:pPr/>
            <a:r>
              <a:rPr b="1" sz="2000">
                <a:solidFill>
                  <a:srgbClr val="D95926"/>
                </a:solidFill>
              </a:rPr>
              <a:t>CLICK - show accessify</a:t>
            </a:r>
            <a:endParaRPr b="1" sz="2000">
              <a:solidFill>
                <a:srgbClr val="D95926"/>
              </a:solidFill>
            </a:endParaRPr>
          </a:p>
          <a:p>
            <a:pPr/>
            <a:r>
              <a:t>Emphasis on ‘used to’. The domain still exists but it’s absolute dogshit now. I really wish I had not sold that domain.</a:t>
            </a:r>
          </a:p>
          <a:p>
            <a:pPr/>
          </a:p>
          <a:p>
            <a:pPr/>
            <a:r>
              <a:t>Most of that 20 year stint was as a developer who always wanted to influence and shape accessibility, and often that was a frustrating experience as I did not have any real power or remit.</a:t>
            </a:r>
          </a:p>
          <a:p>
            <a:pPr/>
          </a:p>
          <a:p>
            <a:pPr/>
            <a:r>
              <a:t>I have been working exclusively in the accessibility arena, though, for 5 years now. And every day I see the same shit I’ve been trying to fix for the last 20 plus years or so.</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2" name="Shape 362"/>
          <p:cNvSpPr/>
          <p:nvPr>
            <p:ph type="sldImg"/>
          </p:nvPr>
        </p:nvSpPr>
        <p:spPr>
          <a:prstGeom prst="rect">
            <a:avLst/>
          </a:prstGeom>
        </p:spPr>
        <p:txBody>
          <a:bodyPr/>
          <a:lstStyle/>
          <a:p>
            <a:pPr/>
          </a:p>
        </p:txBody>
      </p:sp>
      <p:sp>
        <p:nvSpPr>
          <p:cNvPr id="363" name="Shape 363"/>
          <p:cNvSpPr/>
          <p:nvPr>
            <p:ph type="body" sz="quarter" idx="1"/>
          </p:nvPr>
        </p:nvSpPr>
        <p:spPr>
          <a:prstGeom prst="rect">
            <a:avLst/>
          </a:prstGeom>
        </p:spPr>
        <p:txBody>
          <a:bodyPr/>
          <a:lstStyle/>
          <a:p>
            <a:pPr/>
            <a:r>
              <a:t>There are still some fine details to consider on this:</a:t>
            </a:r>
          </a:p>
          <a:p>
            <a:pPr/>
          </a:p>
          <a:p>
            <a:pPr/>
            <a:r>
              <a:t>What if left/right navigation interferes with AT? Is this help actually a hindrance for some? It might be a good idea to have this keyboard support provided as an optional user preference</a:t>
            </a:r>
          </a:p>
          <a:p>
            <a:pPr/>
          </a:p>
          <a:p>
            <a:pPr/>
            <a:r>
              <a:t>We can add aria-selected on the row</a:t>
            </a:r>
          </a:p>
          <a:p>
            <a:pPr/>
          </a:p>
          <a:p>
            <a:pPr/>
            <a:r>
              <a:t>At the heart of this UI was the question of how to manage (or not manage) focus.</a:t>
            </a:r>
          </a:p>
          <a:p>
            <a:pPr/>
          </a:p>
          <a:p>
            <a:pPr/>
            <a:r>
              <a:t>Do you/should you move focus to that right panel when something is selected instead?</a:t>
            </a:r>
          </a:p>
          <a:p>
            <a:pPr/>
          </a:p>
          <a:p>
            <a:pPr/>
            <a:r>
              <a:t>Treating that panel as a dialog would allow for that, but this is not how the page was working</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Shape 369"/>
          <p:cNvSpPr/>
          <p:nvPr>
            <p:ph type="sldImg"/>
          </p:nvPr>
        </p:nvSpPr>
        <p:spPr>
          <a:prstGeom prst="rect">
            <a:avLst/>
          </a:prstGeom>
        </p:spPr>
        <p:txBody>
          <a:bodyPr/>
          <a:lstStyle/>
          <a:p>
            <a:pPr/>
          </a:p>
        </p:txBody>
      </p:sp>
      <p:sp>
        <p:nvSpPr>
          <p:cNvPr id="370" name="Shape 370"/>
          <p:cNvSpPr/>
          <p:nvPr>
            <p:ph type="body" sz="quarter" idx="1"/>
          </p:nvPr>
        </p:nvSpPr>
        <p:spPr>
          <a:prstGeom prst="rect">
            <a:avLst/>
          </a:prstGeom>
        </p:spPr>
        <p:txBody>
          <a:bodyPr/>
          <a:lstStyle/>
          <a:p>
            <a:pPr/>
            <a:r>
              <a:t>In the same way that we often find ourselves saying “Why not just use a &lt;button&gt;?”, the number of times people reinvent the &lt;select&gt; element is off the charts.</a:t>
            </a:r>
          </a:p>
          <a:p>
            <a:pPr/>
          </a:p>
          <a:p>
            <a:pPr/>
            <a:r>
              <a:t>Complicated constructions using various ARIA attributes to allow someone to choose an item from a list are ten a penny.</a:t>
            </a:r>
          </a:p>
          <a:p>
            <a:pPr/>
          </a:p>
          <a:p>
            <a:pPr/>
            <a:r>
              <a:t>In most cases, this comes around because &lt;select&gt; elements are difficult to style, unlike the humble &lt;button&gt;, which is usually what prompts developers to take this route.</a:t>
            </a:r>
          </a:p>
          <a:p>
            <a:pPr/>
          </a:p>
          <a:p>
            <a:pPr/>
            <a:r>
              <a:t>It turns out that many of the styling hurdles can be overcome, and Adrian Roselli has covered this in detail in a post ‘Under Engineered Select Menus’ (https://adrianroselli.com/2021/03/under-engineered-select-menus.html)</a:t>
            </a:r>
          </a:p>
          <a:p>
            <a:pPr/>
          </a:p>
          <a:p>
            <a:pPr/>
            <a:r>
              <a:t>The &lt;select&gt; element is great for single selections, but if you want multiple selections it gets a little more tricky, and many people struggle with the keyboard operability of this. It’s one of the rare occasions where I would recommend complicating the markup just a tiny bit.</a:t>
            </a:r>
          </a:p>
          <a:p>
            <a:pPr/>
          </a:p>
          <a:p>
            <a:pPr/>
            <a:r>
              <a:t>Custom selects frequently fail:</a:t>
            </a:r>
          </a:p>
          <a:p>
            <a:pPr/>
          </a:p>
          <a:p>
            <a:pPr/>
            <a:r>
              <a:t>• SC 2.1.1 Keyboard (Level A)</a:t>
            </a:r>
          </a:p>
          <a:p>
            <a:pPr/>
          </a:p>
          <a:p>
            <a:pPr/>
            <a:r>
              <a:t>• SC 4.1.2 Name, Role, Value (Level A)</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7" name="Shape 377"/>
          <p:cNvSpPr/>
          <p:nvPr>
            <p:ph type="sldImg"/>
          </p:nvPr>
        </p:nvSpPr>
        <p:spPr>
          <a:prstGeom prst="rect">
            <a:avLst/>
          </a:prstGeom>
        </p:spPr>
        <p:txBody>
          <a:bodyPr/>
          <a:lstStyle/>
          <a:p>
            <a:pPr/>
          </a:p>
        </p:txBody>
      </p:sp>
      <p:sp>
        <p:nvSpPr>
          <p:cNvPr id="378" name="Shape 378"/>
          <p:cNvSpPr/>
          <p:nvPr>
            <p:ph type="body" sz="quarter" idx="1"/>
          </p:nvPr>
        </p:nvSpPr>
        <p:spPr>
          <a:prstGeom prst="rect">
            <a:avLst/>
          </a:prstGeom>
        </p:spPr>
        <p:txBody>
          <a:bodyPr/>
          <a:lstStyle/>
          <a:p>
            <a:pPr/>
            <a:r>
              <a:t>Onto example 2 ...</a:t>
            </a:r>
          </a:p>
          <a:p>
            <a:pPr/>
          </a:p>
          <a:p>
            <a:pPr/>
            <a:r>
              <a:t>A multi-select interface is essentially the same as a list of checkboxes. By their very nature, you can select as many as you wish and in any order and you don’t need to worry about having to remember some quirky keyboard modifier to make multiple selections.</a:t>
            </a:r>
          </a:p>
          <a:p>
            <a:pPr/>
          </a:p>
          <a:p>
            <a:pPr/>
            <a:r>
              <a:rPr b="1" sz="2000">
                <a:solidFill>
                  <a:srgbClr val="D95926"/>
                </a:solidFill>
              </a:rPr>
              <a:t>CLICK</a:t>
            </a:r>
            <a:r>
              <a:t> - show markup</a:t>
            </a:r>
          </a:p>
          <a:p>
            <a:pPr/>
          </a:p>
          <a:p>
            <a:pPr/>
            <a:r>
              <a:t>It’s useful to group the checkboxes in a list as this will provide AT users with an indication of how many checkboxes are present (if it were a collection of radio buttons, that would be exposed by default).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3" name="Shape 383"/>
          <p:cNvSpPr/>
          <p:nvPr>
            <p:ph type="sldImg"/>
          </p:nvPr>
        </p:nvSpPr>
        <p:spPr>
          <a:prstGeom prst="rect">
            <a:avLst/>
          </a:prstGeom>
        </p:spPr>
        <p:txBody>
          <a:bodyPr/>
          <a:lstStyle/>
          <a:p>
            <a:pPr/>
          </a:p>
        </p:txBody>
      </p:sp>
      <p:sp>
        <p:nvSpPr>
          <p:cNvPr id="384" name="Shape 384"/>
          <p:cNvSpPr/>
          <p:nvPr>
            <p:ph type="body" sz="quarter" idx="1"/>
          </p:nvPr>
        </p:nvSpPr>
        <p:spPr>
          <a:prstGeom prst="rect">
            <a:avLst/>
          </a:prstGeom>
        </p:spPr>
        <p:txBody>
          <a:bodyPr/>
          <a:lstStyle/>
          <a:p>
            <a:pPr/>
            <a:r>
              <a:t>If you have a really long list of checkboxes, you might want to consider using a roving tab index on these, so that you can easily TAB to the next focusable element on the page after the checkboxes (using the arrow UP and DOWN keys to navigate, then SPACE to check/uncheck).</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3" name="Shape 393"/>
          <p:cNvSpPr/>
          <p:nvPr>
            <p:ph type="sldImg"/>
          </p:nvPr>
        </p:nvSpPr>
        <p:spPr>
          <a:prstGeom prst="rect">
            <a:avLst/>
          </a:prstGeom>
        </p:spPr>
        <p:txBody>
          <a:bodyPr/>
          <a:lstStyle/>
          <a:p>
            <a:pPr/>
          </a:p>
        </p:txBody>
      </p:sp>
      <p:sp>
        <p:nvSpPr>
          <p:cNvPr id="394" name="Shape 394"/>
          <p:cNvSpPr/>
          <p:nvPr>
            <p:ph type="body" sz="quarter" idx="1"/>
          </p:nvPr>
        </p:nvSpPr>
        <p:spPr>
          <a:prstGeom prst="rect">
            <a:avLst/>
          </a:prstGeom>
        </p:spPr>
        <p:txBody>
          <a:bodyPr/>
          <a:lstStyle/>
          <a:p>
            <a:pPr/>
            <a:r>
              <a:t>Aside from this being a list of pizza toppings, it doesn’t look much like a menu in the web sense of the word. But what if this is presented as a pop-up menu?</a:t>
            </a:r>
          </a:p>
          <a:p>
            <a:pPr/>
          </a:p>
          <a:p>
            <a:pPr/>
            <a:r>
              <a:rPr b="1">
                <a:solidFill>
                  <a:schemeClr val="accent1"/>
                </a:solidFill>
              </a:rPr>
              <a:t>CLICK</a:t>
            </a:r>
            <a:r>
              <a:t> - show menu version (image)</a:t>
            </a:r>
          </a:p>
          <a:p>
            <a:pPr/>
          </a:p>
          <a:p>
            <a:pPr/>
            <a:r>
              <a:t>Should you use the defined pattern for that? You could. And if you do, you should make sure you get it right. But as my earlier examples have shown, people can make a mess of such things.</a:t>
            </a:r>
          </a:p>
          <a:p>
            <a:pPr/>
          </a:p>
          <a:p>
            <a:pPr/>
            <a:r>
              <a:t>I look at this and I see a simple disclosure (which does still require some ARIA, but a minimal amount) which opens a panel containing a list of checkboxes. While it’s not as simple to build as a multiple selection &lt;select&gt;, it’s arguably easier for users to interact with. Here’s how it looks and how it sounds for a screen reader user:</a:t>
            </a:r>
          </a:p>
          <a:p>
            <a:pPr/>
          </a:p>
          <a:p>
            <a:pPr/>
            <a:r>
              <a:rPr b="1">
                <a:solidFill>
                  <a:schemeClr val="accent1"/>
                </a:solidFill>
              </a:rPr>
              <a:t>CLICK</a:t>
            </a:r>
            <a:r>
              <a:t> - show menu version (video)</a:t>
            </a:r>
          </a:p>
          <a:p>
            <a:pPr/>
          </a:p>
          <a:p>
            <a:pPr/>
            <a:r>
              <a:t>Pineapple on a pizza - controversial. But more than anchovies, really?</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1" name="Shape 401"/>
          <p:cNvSpPr/>
          <p:nvPr>
            <p:ph type="sldImg"/>
          </p:nvPr>
        </p:nvSpPr>
        <p:spPr>
          <a:prstGeom prst="rect">
            <a:avLst/>
          </a:prstGeom>
        </p:spPr>
        <p:txBody>
          <a:bodyPr/>
          <a:lstStyle/>
          <a:p>
            <a:pPr/>
          </a:p>
        </p:txBody>
      </p:sp>
      <p:sp>
        <p:nvSpPr>
          <p:cNvPr id="402" name="Shape 402"/>
          <p:cNvSpPr/>
          <p:nvPr>
            <p:ph type="body" sz="quarter" idx="1"/>
          </p:nvPr>
        </p:nvSpPr>
        <p:spPr>
          <a:prstGeom prst="rect">
            <a:avLst/>
          </a:prstGeom>
        </p:spPr>
        <p:txBody>
          <a:bodyPr/>
          <a:lstStyle/>
          <a:p>
            <a:pPr>
              <a:defRPr sz="2200"/>
            </a:pPr>
            <a:r>
              <a:t>In this third example, we'll take a look at a theatre seat chooser.</a:t>
            </a:r>
          </a:p>
          <a:p>
            <a:pPr>
              <a:defRPr sz="2200"/>
            </a:pPr>
          </a:p>
          <a:p>
            <a:pPr>
              <a:defRPr sz="2200"/>
            </a:pPr>
            <a:r>
              <a:t>I have not had to audit one of these, but I sure as heck have had to use one plenty of times.</a:t>
            </a:r>
          </a:p>
          <a:p>
            <a:pPr>
              <a:defRPr sz="2200"/>
            </a:pPr>
          </a:p>
          <a:p>
            <a:pPr>
              <a:defRPr sz="2200"/>
            </a:pPr>
            <a:r>
              <a:t>In this section I can show a real example (as it is not one of a client that I’ve audited).</a:t>
            </a:r>
          </a:p>
          <a:p>
            <a:pPr>
              <a:defRPr sz="2200"/>
            </a:pPr>
          </a:p>
          <a:p>
            <a:pPr>
              <a:defRPr sz="2200"/>
            </a:pPr>
            <a:r>
              <a:t>Before I show that, these typically fail on the following:</a:t>
            </a:r>
          </a:p>
          <a:p>
            <a:pPr>
              <a:defRPr sz="2200"/>
            </a:pPr>
          </a:p>
          <a:p>
            <a:pPr>
              <a:defRPr sz="2200"/>
            </a:pPr>
            <a:r>
              <a:t>• 2.1.1 Keyboard — where there is mouse-only seat selection</a:t>
            </a:r>
          </a:p>
          <a:p>
            <a:pPr>
              <a:defRPr sz="2200"/>
            </a:pPr>
            <a:r>
              <a:t>• 1.4.1 Use of Color — where the legend for seat types is only differentiated by color</a:t>
            </a:r>
          </a:p>
          <a:p>
            <a:pPr marL="220578" indent="-220578">
              <a:buSzPct val="100000"/>
              <a:buChar char="•"/>
              <a:defRPr sz="2200"/>
            </a:pPr>
            <a:r>
              <a:t>4.1.2 Name, Role, Value — where the seats have no name, hang on a minute</a:t>
            </a:r>
          </a:p>
          <a:p>
            <a:pPr>
              <a:defRPr sz="2200"/>
            </a:pPr>
          </a:p>
          <a:p>
            <a:pPr>
              <a:defRPr sz="2200"/>
            </a:pPr>
            <a:r>
              <a:t>CLICK - Silly clip</a:t>
            </a:r>
          </a:p>
          <a:p>
            <a:pPr>
              <a:defRPr sz="2200"/>
            </a:pPr>
          </a:p>
          <a:p>
            <a:pPr>
              <a:defRPr sz="2200"/>
            </a:pPr>
            <a:r>
              <a:t>Sorry 'bout that. Still, it wouldn't be the first time some you got unsolicited U2 foisted upon you, right?</a:t>
            </a:r>
          </a:p>
          <a:p>
            <a:pPr>
              <a:defRPr sz="2200"/>
            </a:pPr>
          </a:p>
          <a:p>
            <a:pPr>
              <a:defRPr sz="2200"/>
            </a:pPr>
            <a:r>
              <a:t>Let’s take a look and listen to CineWorld’s seat picker as I attempt to secure two seats for Barbie.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5" name="Shape 405"/>
          <p:cNvSpPr/>
          <p:nvPr>
            <p:ph type="sldImg"/>
          </p:nvPr>
        </p:nvSpPr>
        <p:spPr>
          <a:prstGeom prst="rect">
            <a:avLst/>
          </a:prstGeom>
        </p:spPr>
        <p:txBody>
          <a:bodyPr/>
          <a:lstStyle/>
          <a:p>
            <a:pPr/>
          </a:p>
        </p:txBody>
      </p:sp>
      <p:sp>
        <p:nvSpPr>
          <p:cNvPr id="406" name="Shape 406"/>
          <p:cNvSpPr/>
          <p:nvPr>
            <p:ph type="body" sz="quarter" idx="1"/>
          </p:nvPr>
        </p:nvSpPr>
        <p:spPr>
          <a:prstGeom prst="rect">
            <a:avLst/>
          </a:prstGeom>
        </p:spPr>
        <p:txBody>
          <a:bodyPr/>
          <a:lstStyle/>
          <a:p>
            <a:pPr/>
            <a:r>
              <a:t>So that’s what the legend sounds like but ultimately this will be of no use to non-sighted users as there is nothing that ties the legend to the seat types, as you will find out shortly; it’s just a list of words</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0" name="Shape 410"/>
          <p:cNvSpPr/>
          <p:nvPr>
            <p:ph type="sldImg"/>
          </p:nvPr>
        </p:nvSpPr>
        <p:spPr>
          <a:prstGeom prst="rect">
            <a:avLst/>
          </a:prstGeom>
        </p:spPr>
        <p:txBody>
          <a:bodyPr/>
          <a:lstStyle/>
          <a:p>
            <a:pPr/>
          </a:p>
        </p:txBody>
      </p:sp>
      <p:sp>
        <p:nvSpPr>
          <p:cNvPr id="411" name="Shape 411"/>
          <p:cNvSpPr/>
          <p:nvPr>
            <p:ph type="body" sz="quarter" idx="1"/>
          </p:nvPr>
        </p:nvSpPr>
        <p:spPr>
          <a:prstGeom prst="rect">
            <a:avLst/>
          </a:prstGeom>
        </p:spPr>
        <p:txBody>
          <a:bodyPr/>
          <a:lstStyle/>
          <a:p>
            <a:pPr/>
            <a:r>
              <a:t>When booking a seat in a theatre, cinema or flight, typically you’re presented with this top-down view of the seating arrangement.</a:t>
            </a:r>
          </a:p>
          <a:p>
            <a:pPr/>
          </a:p>
          <a:p>
            <a:pPr/>
            <a:r>
              <a:t>For a sighted user, it’s easy to grasp the layout and pick seats. For a keyboard-only user, it’s not always so straightforward.</a:t>
            </a:r>
          </a:p>
          <a:p>
            <a:pPr/>
          </a:p>
          <a:p>
            <a:pPr/>
            <a:r>
              <a:t>Here’s the experience for a screen reader user having to TAB through every single seat (implemented as buttons).</a:t>
            </a:r>
          </a:p>
          <a:p>
            <a:pPr/>
          </a:p>
          <a:p>
            <a:pPr/>
            <a:r>
              <a:rPr b="1">
                <a:solidFill>
                  <a:schemeClr val="accent1"/>
                </a:solidFill>
              </a:rPr>
              <a:t>CLICK</a:t>
            </a:r>
            <a:r>
              <a:t> - to start video</a:t>
            </a:r>
          </a:p>
          <a:p>
            <a:pPr/>
          </a:p>
          <a:p>
            <a:pPr/>
            <a:r>
              <a:t>Note that in this 131-seat cinema, the accessible seats are at the back of the cinema, but requires keyboard users to press TAB 120 times to get to those seats!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5" name="Shape 415"/>
          <p:cNvSpPr/>
          <p:nvPr>
            <p:ph type="sldImg"/>
          </p:nvPr>
        </p:nvSpPr>
        <p:spPr>
          <a:prstGeom prst="rect">
            <a:avLst/>
          </a:prstGeom>
        </p:spPr>
        <p:txBody>
          <a:bodyPr/>
          <a:lstStyle/>
          <a:p>
            <a:pPr/>
          </a:p>
        </p:txBody>
      </p:sp>
      <p:sp>
        <p:nvSpPr>
          <p:cNvPr id="416" name="Shape 416"/>
          <p:cNvSpPr/>
          <p:nvPr>
            <p:ph type="body" sz="quarter" idx="1"/>
          </p:nvPr>
        </p:nvSpPr>
        <p:spPr>
          <a:prstGeom prst="rect">
            <a:avLst/>
          </a:prstGeom>
        </p:spPr>
        <p:txBody>
          <a:bodyPr/>
          <a:lstStyle/>
          <a:p>
            <a:pPr/>
            <a:r>
              <a:t>I won’t force you to list to all 131 seats, you get the idea.</a:t>
            </a:r>
          </a:p>
          <a:p>
            <a:pPr/>
          </a:p>
          <a:p>
            <a:pPr/>
            <a:r>
              <a:t>Then again, they won’t actually know when they have reached the accessible seats, because the accessible seats are not exposed as such.</a:t>
            </a:r>
          </a:p>
          <a:p>
            <a:pPr/>
          </a:p>
          <a:p>
            <a:pPr/>
            <a:r>
              <a:rPr b="1">
                <a:solidFill>
                  <a:schemeClr val="accent1"/>
                </a:solidFill>
              </a:rPr>
              <a:t>CLICK</a:t>
            </a:r>
            <a:r>
              <a:t> - start video</a:t>
            </a:r>
          </a:p>
          <a:p>
            <a:pPr/>
          </a:p>
          <a:p>
            <a:pPr/>
            <a:r>
              <a:t>The irony is strong.</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0" name="Shape 420"/>
          <p:cNvSpPr/>
          <p:nvPr>
            <p:ph type="sldImg"/>
          </p:nvPr>
        </p:nvSpPr>
        <p:spPr>
          <a:prstGeom prst="rect">
            <a:avLst/>
          </a:prstGeom>
        </p:spPr>
        <p:txBody>
          <a:bodyPr/>
          <a:lstStyle/>
          <a:p>
            <a:pPr/>
          </a:p>
        </p:txBody>
      </p:sp>
      <p:sp>
        <p:nvSpPr>
          <p:cNvPr id="421" name="Shape 421"/>
          <p:cNvSpPr/>
          <p:nvPr>
            <p:ph type="body" sz="quarter" idx="1"/>
          </p:nvPr>
        </p:nvSpPr>
        <p:spPr>
          <a:prstGeom prst="rect">
            <a:avLst/>
          </a:prstGeom>
        </p:spPr>
        <p:txBody>
          <a:bodyPr/>
          <a:lstStyle/>
          <a:p>
            <a:pPr/>
            <a:r>
              <a:t>Selected seats, which are shown in red in the UI, are not exposed as such to AT users. Once selected a seat is set as disabled.</a:t>
            </a:r>
          </a:p>
          <a:p>
            <a:pPr/>
          </a:p>
          <a:p>
            <a:pPr/>
            <a:r>
              <a:t>Also, seats are automatically suggested and assigned when the seat picker is first loaded.</a:t>
            </a:r>
          </a:p>
          <a:p>
            <a:pPr/>
          </a:p>
          <a:p>
            <a:pPr/>
            <a:r>
              <a:t>There’s no way for a screen reader user to tell that these are seats that have already been selected on their behalf, or whether they are not selectable for some other reason:</a:t>
            </a:r>
          </a:p>
          <a:p>
            <a:pPr/>
          </a:p>
          <a:p>
            <a:pPr/>
            <a:r>
              <a:rPr b="1">
                <a:solidFill>
                  <a:schemeClr val="accent1"/>
                </a:solidFill>
              </a:rPr>
              <a:t>CLICK</a:t>
            </a:r>
            <a:r>
              <a:t> - show video</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7" name="Shape 207"/>
          <p:cNvSpPr/>
          <p:nvPr>
            <p:ph type="sldImg"/>
          </p:nvPr>
        </p:nvSpPr>
        <p:spPr>
          <a:prstGeom prst="rect">
            <a:avLst/>
          </a:prstGeom>
        </p:spPr>
        <p:txBody>
          <a:bodyPr/>
          <a:lstStyle/>
          <a:p>
            <a:pPr/>
          </a:p>
        </p:txBody>
      </p:sp>
      <p:sp>
        <p:nvSpPr>
          <p:cNvPr id="208" name="Shape 208"/>
          <p:cNvSpPr/>
          <p:nvPr>
            <p:ph type="body" sz="quarter" idx="1"/>
          </p:nvPr>
        </p:nvSpPr>
        <p:spPr>
          <a:prstGeom prst="rect">
            <a:avLst/>
          </a:prstGeom>
        </p:spPr>
        <p:txBody>
          <a:bodyPr/>
          <a:lstStyle/>
          <a:p>
            <a:pPr>
              <a:buSzPct val="100000"/>
              <a:buFont typeface="Arial"/>
              <a:buChar char="•"/>
              <a:defRPr>
                <a:latin typeface="+mj-lt"/>
                <a:ea typeface="+mj-ea"/>
                <a:cs typeface="+mj-cs"/>
                <a:sym typeface="Helvetica"/>
              </a:defRPr>
            </a:pPr>
            <a:r>
              <a:t>So, what am I going to talk about today?</a:t>
            </a:r>
          </a:p>
          <a:p>
            <a:pPr>
              <a:defRPr>
                <a:latin typeface="+mj-lt"/>
                <a:ea typeface="+mj-ea"/>
                <a:cs typeface="+mj-cs"/>
                <a:sym typeface="Helvetica"/>
              </a:defRPr>
            </a:pPr>
          </a:p>
          <a:p>
            <a:pPr/>
            <a:r>
              <a:rPr b="1" sz="2000">
                <a:solidFill>
                  <a:srgbClr val="D95926"/>
                </a:solidFill>
              </a:rPr>
              <a:t>CLICK - Show Homer</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There’s the ‘old low-hanging fruit’ - this is the part of the presentation where I explain where/why ‘Accessibility’ is easy.</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I’ll cover just a dash of the basics to show how simple changes can have a great effect.</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The T-shirt I am wearing now, which has the phrase “Button up, buttercup!”, can give you a hint about that part.</a:t>
            </a:r>
          </a:p>
          <a:p>
            <a:pPr/>
            <a:r>
              <a:rPr b="1" sz="2000">
                <a:solidFill>
                  <a:srgbClr val="D95926"/>
                </a:solidFill>
              </a:rPr>
              <a:t>CLICK - Show Frank and Beans</a:t>
            </a:r>
          </a:p>
          <a:p>
            <a:pPr>
              <a:buSzPct val="100000"/>
              <a:buFont typeface="Arial"/>
              <a:buChar char="•"/>
              <a:defRPr>
                <a:latin typeface="+mj-lt"/>
                <a:ea typeface="+mj-ea"/>
                <a:cs typeface="+mj-cs"/>
                <a:sym typeface="Helvetica"/>
              </a:defRPr>
            </a:pPr>
            <a:r>
              <a:t>Then, just to show you that what people in this room probably think is fairly simple stuff, I will share some examples of absolute markup horror shows</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Finally, I will move on to the more juicy fruit where I will show more complex UIs that need more thought:</a:t>
            </a:r>
          </a:p>
          <a:p>
            <a:pPr/>
            <a:r>
              <a:rPr b="1" sz="2000">
                <a:solidFill>
                  <a:srgbClr val="D95926"/>
                </a:solidFill>
              </a:rPr>
              <a:t>CLICK - show complex UI</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I’ll explain the issues they present</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I’ll cover what WCAG SCs they fail</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I’ll demo a fixed version</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5" name="Shape 425"/>
          <p:cNvSpPr/>
          <p:nvPr>
            <p:ph type="sldImg"/>
          </p:nvPr>
        </p:nvSpPr>
        <p:spPr>
          <a:prstGeom prst="rect">
            <a:avLst/>
          </a:prstGeom>
        </p:spPr>
        <p:txBody>
          <a:bodyPr/>
          <a:lstStyle/>
          <a:p>
            <a:pPr/>
          </a:p>
        </p:txBody>
      </p:sp>
      <p:sp>
        <p:nvSpPr>
          <p:cNvPr id="426" name="Shape 426"/>
          <p:cNvSpPr/>
          <p:nvPr>
            <p:ph type="body" sz="quarter" idx="1"/>
          </p:nvPr>
        </p:nvSpPr>
        <p:spPr>
          <a:prstGeom prst="rect">
            <a:avLst/>
          </a:prstGeom>
        </p:spPr>
        <p:txBody>
          <a:bodyPr/>
          <a:lstStyle/>
          <a:p>
            <a:pPr/>
            <a:r>
              <a:t>To give credit where it’s due, they do at least provide a status update for screen reader users for what seats have been selected after any seat is chosen.</a:t>
            </a:r>
          </a:p>
          <a:p>
            <a:pPr/>
          </a:p>
          <a:p>
            <a:pPr/>
            <a:r>
              <a:rPr b="1">
                <a:solidFill>
                  <a:schemeClr val="accent1"/>
                </a:solidFill>
              </a:rPr>
              <a:t>CLICK</a:t>
            </a:r>
            <a:r>
              <a:t> - show video</a:t>
            </a:r>
          </a:p>
          <a:p>
            <a:pPr/>
          </a:p>
          <a:p>
            <a:pPr/>
            <a:r>
              <a:t>That little bit of praise aside, they could do so much better.</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0" name="Shape 430"/>
          <p:cNvSpPr/>
          <p:nvPr>
            <p:ph type="sldImg"/>
          </p:nvPr>
        </p:nvSpPr>
        <p:spPr>
          <a:prstGeom prst="rect">
            <a:avLst/>
          </a:prstGeom>
        </p:spPr>
        <p:txBody>
          <a:bodyPr/>
          <a:lstStyle/>
          <a:p>
            <a:pPr/>
          </a:p>
        </p:txBody>
      </p:sp>
      <p:sp>
        <p:nvSpPr>
          <p:cNvPr id="431" name="Shape 431"/>
          <p:cNvSpPr/>
          <p:nvPr>
            <p:ph type="body" sz="quarter" idx="1"/>
          </p:nvPr>
        </p:nvSpPr>
        <p:spPr>
          <a:prstGeom prst="rect">
            <a:avLst/>
          </a:prstGeom>
        </p:spPr>
        <p:txBody>
          <a:bodyPr/>
          <a:lstStyle/>
          <a:p>
            <a:pPr/>
            <a:r>
              <a:t>Achieving WCAG AA conformance is good, but it’s still really just a starting point. This interface is a classic example of where you can make it so much more useful for everyone.</a:t>
            </a:r>
          </a:p>
          <a:p>
            <a:pPr/>
          </a:p>
          <a:p>
            <a:pPr/>
            <a:r>
              <a:t>In a recent post on TPGi’s blog, my colleague Doug Abrams has covered this in detail, and I encourage you to give that a read. It’s a great article: Accessibility Theater</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5" name="Shape 435"/>
          <p:cNvSpPr/>
          <p:nvPr>
            <p:ph type="sldImg"/>
          </p:nvPr>
        </p:nvSpPr>
        <p:spPr>
          <a:prstGeom prst="rect">
            <a:avLst/>
          </a:prstGeom>
        </p:spPr>
        <p:txBody>
          <a:bodyPr/>
          <a:lstStyle/>
          <a:p>
            <a:pPr/>
          </a:p>
        </p:txBody>
      </p:sp>
      <p:sp>
        <p:nvSpPr>
          <p:cNvPr id="436" name="Shape 436"/>
          <p:cNvSpPr/>
          <p:nvPr>
            <p:ph type="body" sz="quarter" idx="1"/>
          </p:nvPr>
        </p:nvSpPr>
        <p:spPr>
          <a:prstGeom prst="rect">
            <a:avLst/>
          </a:prstGeom>
        </p:spPr>
        <p:txBody>
          <a:bodyPr/>
          <a:lstStyle/>
          <a:p>
            <a:pPr/>
            <a:r>
              <a:t>I won’t go into the level of detail that he does in the article now (we don't have the time), I’ll just say that he’s considered all the angles and has come up with a user interface that considers everyone’s needs:</a:t>
            </a:r>
          </a:p>
          <a:p>
            <a:pPr/>
          </a:p>
          <a:p>
            <a:pPr/>
            <a:r>
              <a:t>• There’s a much better keyboard-only experience</a:t>
            </a:r>
          </a:p>
          <a:p>
            <a:pPr/>
            <a:r>
              <a:t>• There’s clear messaging for non-sighted users about the layout, obstacles, access points</a:t>
            </a:r>
          </a:p>
          <a:p>
            <a:pPr/>
            <a:r>
              <a:t>• No reliance on color alone to convey seat status</a:t>
            </a:r>
          </a:p>
          <a:p>
            <a:pPr/>
          </a:p>
          <a:p>
            <a:pPr/>
            <a:r>
              <a:t>Here’s a quick demo</a:t>
            </a:r>
          </a:p>
          <a:p>
            <a:pPr/>
          </a:p>
          <a:p>
            <a:pPr/>
            <a:r>
              <a:rPr b="1">
                <a:solidFill>
                  <a:schemeClr val="accent1"/>
                </a:solidFill>
              </a:rPr>
              <a:t>CLICK</a:t>
            </a:r>
            <a:r>
              <a:t> - start video</a:t>
            </a:r>
          </a:p>
          <a:p>
            <a:pPr/>
          </a:p>
          <a:p>
            <a:pPr/>
            <a:r>
              <a:t>Note how the seating can easily be navigated in all directions using the arrow keys and how seats next to aisles or the sound booth are clearly identified.</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0" name="Shape 440"/>
          <p:cNvSpPr/>
          <p:nvPr>
            <p:ph type="sldImg"/>
          </p:nvPr>
        </p:nvSpPr>
        <p:spPr>
          <a:prstGeom prst="rect">
            <a:avLst/>
          </a:prstGeom>
        </p:spPr>
        <p:txBody>
          <a:bodyPr/>
          <a:lstStyle/>
          <a:p>
            <a:pPr/>
          </a:p>
        </p:txBody>
      </p:sp>
      <p:sp>
        <p:nvSpPr>
          <p:cNvPr id="441" name="Shape 441"/>
          <p:cNvSpPr/>
          <p:nvPr>
            <p:ph type="body" sz="quarter" idx="1"/>
          </p:nvPr>
        </p:nvSpPr>
        <p:spPr>
          <a:prstGeom prst="rect">
            <a:avLst/>
          </a:prstGeom>
        </p:spPr>
        <p:txBody>
          <a:bodyPr/>
          <a:lstStyle/>
          <a:p>
            <a:pPr/>
            <a:r>
              <a:t>Doug has even made it possible to navigate entire blocks of seats so you can quickly choose Balcony, Mezzanine etc</a:t>
            </a:r>
          </a:p>
          <a:p>
            <a:pPr/>
          </a:p>
          <a:p>
            <a:pPr/>
            <a:r>
              <a:rPr b="1">
                <a:solidFill>
                  <a:schemeClr val="accent1"/>
                </a:solidFill>
              </a:rPr>
              <a:t>CLICK</a:t>
            </a:r>
            <a:r>
              <a:t> - show video</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5" name="Shape 445"/>
          <p:cNvSpPr/>
          <p:nvPr>
            <p:ph type="sldImg"/>
          </p:nvPr>
        </p:nvSpPr>
        <p:spPr>
          <a:prstGeom prst="rect">
            <a:avLst/>
          </a:prstGeom>
        </p:spPr>
        <p:txBody>
          <a:bodyPr/>
          <a:lstStyle/>
          <a:p>
            <a:pPr/>
          </a:p>
        </p:txBody>
      </p:sp>
      <p:sp>
        <p:nvSpPr>
          <p:cNvPr id="446" name="Shape 446"/>
          <p:cNvSpPr/>
          <p:nvPr>
            <p:ph type="body" sz="quarter" idx="1"/>
          </p:nvPr>
        </p:nvSpPr>
        <p:spPr>
          <a:prstGeom prst="rect">
            <a:avLst/>
          </a:prstGeom>
        </p:spPr>
        <p:txBody>
          <a:bodyPr/>
          <a:lstStyle/>
          <a:p>
            <a:pPr/>
            <a:r>
              <a:t>So, to recap:</a:t>
            </a:r>
          </a:p>
          <a:p>
            <a:pPr/>
          </a:p>
          <a:p>
            <a:pPr/>
            <a:r>
              <a:t>Using native HTML elements is great, but may only get you so far, depending on the complexity of the UI</a:t>
            </a:r>
          </a:p>
          <a:p>
            <a:pPr/>
          </a:p>
          <a:p>
            <a:pPr/>
            <a:r>
              <a:t>You should reach for ARIA and approved patterns when native HTML elements are not up to the job</a:t>
            </a:r>
          </a:p>
          <a:p>
            <a:pPr/>
          </a:p>
          <a:p>
            <a:pPr/>
            <a:r>
              <a:t>For more complex interfaces that have no precedent, use all those smaller and medium building blocks as much as you can and then test, test, and test again with as much AT and as many users as you can to see if you’ve hit the sweet spot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hape 213"/>
          <p:cNvSpPr/>
          <p:nvPr>
            <p:ph type="sldImg"/>
          </p:nvPr>
        </p:nvSpPr>
        <p:spPr>
          <a:prstGeom prst="rect">
            <a:avLst/>
          </a:prstGeom>
        </p:spPr>
        <p:txBody>
          <a:bodyPr/>
          <a:lstStyle/>
          <a:p>
            <a:pPr/>
          </a:p>
        </p:txBody>
      </p:sp>
      <p:sp>
        <p:nvSpPr>
          <p:cNvPr id="214" name="Shape 214"/>
          <p:cNvSpPr/>
          <p:nvPr>
            <p:ph type="body" sz="quarter" idx="1"/>
          </p:nvPr>
        </p:nvSpPr>
        <p:spPr>
          <a:prstGeom prst="rect">
            <a:avLst/>
          </a:prstGeom>
        </p:spPr>
        <p:txBody>
          <a:bodyPr/>
          <a:lstStyle/>
          <a:p>
            <a:pPr/>
            <a:r>
              <a:t>I just slipped in some jargon which a good percentage of you probably know, but you know what they say about assumptions?</a:t>
            </a:r>
          </a:p>
          <a:p>
            <a:pPr/>
          </a:p>
          <a:p>
            <a:pPr/>
            <a:r>
              <a:rPr b="1" sz="2000">
                <a:solidFill>
                  <a:srgbClr val="D95926"/>
                </a:solidFill>
              </a:rPr>
              <a:t>CLICK</a:t>
            </a:r>
            <a:r>
              <a:t> - play Samuel L Jackson clip</a:t>
            </a:r>
          </a:p>
          <a:p>
            <a:pPr/>
          </a:p>
          <a:p>
            <a:pPr/>
            <a:r>
              <a:t>That's right, Samuel, so let’s get some of the jargon out of the way for those who may not be familiar:</a:t>
            </a:r>
          </a:p>
          <a:p>
            <a:pPr/>
          </a:p>
          <a:p>
            <a:pPr>
              <a:defRPr b="1"/>
            </a:pPr>
            <a:r>
              <a:t>WCAG = Web Content Accessibility Guidelines</a:t>
            </a:r>
          </a:p>
          <a:p>
            <a:pPr/>
            <a:r>
              <a:t>These are the W3C’s guidelines for how we should create web content to make it accessible</a:t>
            </a:r>
          </a:p>
          <a:p>
            <a:pPr/>
            <a:r>
              <a:t>I think we’re on safe ground here and don’t need to explain what W3C is </a:t>
            </a:r>
          </a:p>
          <a:p>
            <a:pPr/>
          </a:p>
          <a:p>
            <a:pPr>
              <a:defRPr b="1"/>
            </a:pPr>
            <a:r>
              <a:t>SC = Success Criterion</a:t>
            </a:r>
          </a:p>
          <a:p>
            <a:pPr/>
            <a:r>
              <a:t>In the WCAG guidelines, issues that may affect users are grouped into four main categories (Perceivable, Operable, Understandable, Robust) and are numbered</a:t>
            </a:r>
          </a:p>
          <a:p>
            <a:pPr/>
            <a:r>
              <a:t>When auditing a website, accessibility nerds have very dull conversations (or arguments) that consist primarily of numbers:</a:t>
            </a:r>
          </a:p>
          <a:p>
            <a:pPr/>
            <a:r>
              <a:t>“That’s definitely a 1.1.1 failure, but it’s also a 2.5.3. Plus there’s a 1.4.11 issue to flag”</a:t>
            </a:r>
          </a:p>
          <a:p>
            <a:pPr/>
            <a:r>
              <a:t>That kind of thing. We’re FUN at parties!</a:t>
            </a:r>
          </a:p>
          <a:p>
            <a:pPr/>
          </a:p>
          <a:p>
            <a:pPr>
              <a:defRPr b="1"/>
            </a:pPr>
            <a:r>
              <a:t>ARIA = Accessible Rich Internet Applications</a:t>
            </a:r>
          </a:p>
          <a:p>
            <a:pPr/>
            <a:r>
              <a:t>This is a set of documentation that defines ways to make Web content and Web applications more accessible to people with disabilities, especially with dynamic content.</a:t>
            </a:r>
          </a:p>
          <a:p>
            <a:pPr/>
          </a:p>
          <a:p>
            <a:pPr>
              <a:defRPr b="1"/>
            </a:pPr>
            <a:r>
              <a:t>a11y = Accessibility</a:t>
            </a:r>
          </a:p>
          <a:p>
            <a:pPr/>
            <a:r>
              <a:t>This is the abbreviation that you will often see for accessibility - it’s an ‘a’, then 11 (for the characters that have been removed), then ‘y’</a:t>
            </a:r>
          </a:p>
          <a:p>
            <a:pPr/>
            <a:r>
              <a:t>Is it pronounced ‘alley’, ‘ally’, ‘a-eleven-y’? Depends on who you ask.</a:t>
            </a:r>
          </a:p>
          <a:p>
            <a:pPr/>
            <a:r>
              <a:t>I go with ‘ally’, so just in case I say that (I try to avoid it) that’s what I mean by it</a:t>
            </a:r>
          </a:p>
          <a:p>
            <a:pPr/>
          </a:p>
          <a:p>
            <a:pPr>
              <a:defRPr b="1"/>
            </a:pPr>
            <a:r>
              <a:t>Finally, there’s AT, for ‘Assistive Technology’</a:t>
            </a:r>
          </a:p>
          <a:p>
            <a:pPr/>
            <a:r>
              <a:t>Typically this will mean screen readers</a:t>
            </a:r>
          </a:p>
          <a:p>
            <a:pPr/>
            <a:r>
              <a:t>Could also be refreshable Braille display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1" name="Shape 221"/>
          <p:cNvSpPr/>
          <p:nvPr>
            <p:ph type="sldImg"/>
          </p:nvPr>
        </p:nvSpPr>
        <p:spPr>
          <a:prstGeom prst="rect">
            <a:avLst/>
          </a:prstGeom>
        </p:spPr>
        <p:txBody>
          <a:bodyPr/>
          <a:lstStyle/>
          <a:p>
            <a:pPr/>
          </a:p>
        </p:txBody>
      </p:sp>
      <p:sp>
        <p:nvSpPr>
          <p:cNvPr id="222" name="Shape 222"/>
          <p:cNvSpPr/>
          <p:nvPr>
            <p:ph type="body" sz="quarter" idx="1"/>
          </p:nvPr>
        </p:nvSpPr>
        <p:spPr>
          <a:prstGeom prst="rect">
            <a:avLst/>
          </a:prstGeom>
        </p:spPr>
        <p:txBody>
          <a:bodyPr/>
          <a:lstStyle/>
          <a:p>
            <a:pPr/>
            <a:r>
              <a:t>Let’s start with the classic - a button.</a:t>
            </a:r>
          </a:p>
          <a:p>
            <a:pPr/>
          </a:p>
          <a:p>
            <a:pPr/>
            <a:r>
              <a:t>Some of you might be thinking “Oh no, not this old chestnut …. AGAIN” and I completely agree.</a:t>
            </a:r>
          </a:p>
          <a:p>
            <a:pPr/>
          </a:p>
          <a:p>
            <a:pPr/>
            <a:r>
              <a:t>At a recent conference I attended, there were three presentations back-to-back that all gave the example of using a button and I thought I had gone to ButtonConf by mistake</a:t>
            </a:r>
          </a:p>
          <a:p>
            <a:pPr/>
          </a:p>
          <a:p>
            <a:pPr/>
            <a:r>
              <a:rPr b="1" sz="2000">
                <a:solidFill>
                  <a:srgbClr val="D95926"/>
                </a:solidFill>
              </a:rPr>
              <a:t>CLICK - show TPGi article</a:t>
            </a:r>
          </a:p>
          <a:p>
            <a:pPr/>
          </a:p>
          <a:p>
            <a:pPr/>
            <a:r>
              <a:t>I am guilty of it, too, having written an article covering this issue (and related issues) on the TPGi blog.</a:t>
            </a:r>
          </a:p>
          <a:p>
            <a:pPr/>
          </a:p>
          <a:p>
            <a:pPr/>
            <a:r>
              <a:t>BUT … it’s a useful way to make a point so I will cover this very briefly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6" name="Shape 226"/>
          <p:cNvSpPr/>
          <p:nvPr>
            <p:ph type="sldImg"/>
          </p:nvPr>
        </p:nvSpPr>
        <p:spPr>
          <a:prstGeom prst="rect">
            <a:avLst/>
          </a:prstGeom>
        </p:spPr>
        <p:txBody>
          <a:bodyPr/>
          <a:lstStyle/>
          <a:p>
            <a:pPr/>
          </a:p>
        </p:txBody>
      </p:sp>
      <p:sp>
        <p:nvSpPr>
          <p:cNvPr id="227" name="Shape 227"/>
          <p:cNvSpPr/>
          <p:nvPr>
            <p:ph type="body" sz="quarter" idx="1"/>
          </p:nvPr>
        </p:nvSpPr>
        <p:spPr>
          <a:prstGeom prst="rect">
            <a:avLst/>
          </a:prstGeom>
        </p:spPr>
        <p:txBody>
          <a:bodyPr/>
          <a:lstStyle/>
          <a:p>
            <a:pPr>
              <a:buSzPct val="100000"/>
              <a:buFont typeface="Arial"/>
              <a:buChar char="•"/>
              <a:defRPr>
                <a:latin typeface="+mj-lt"/>
                <a:ea typeface="+mj-ea"/>
                <a:cs typeface="+mj-cs"/>
                <a:sym typeface="Helvetica"/>
              </a:defRPr>
            </a:pPr>
            <a:r>
              <a:t>If you are repurposing non-semantic &lt;div&gt; or &lt;span&gt; elements as buttons, you will need to make sure that:</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They are keyboard focusable/operable (with `tabindex`)</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They are exposed to assistive technology as buttons (with the HTML `role` attribute)</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You'll need to style them with CSS to look like buttons (to be frank, you’d want to style real, native buttons with CSS too)</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Scripts will be needed to ensure that states are updated and correctly conveyed to assistive technology (such as pressed, expanded)</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You’re creating yourself a lot of work and it’s not particularly robust</a:t>
            </a:r>
          </a:p>
          <a:p>
            <a:pPr>
              <a:buSzPct val="100000"/>
              <a:buFont typeface="Arial"/>
              <a:buChar char="•"/>
              <a:defRPr>
                <a:latin typeface="+mj-lt"/>
                <a:ea typeface="+mj-ea"/>
                <a:cs typeface="+mj-cs"/>
                <a:sym typeface="Helvetica"/>
              </a:defRPr>
            </a:pPr>
          </a:p>
          <a:p>
            <a:pPr>
              <a:buSzPct val="100000"/>
              <a:buFont typeface="Arial"/>
              <a:buChar char="•"/>
              <a:defRPr>
                <a:latin typeface="+mj-lt"/>
                <a:ea typeface="+mj-ea"/>
                <a:cs typeface="+mj-cs"/>
                <a:sym typeface="Helvetica"/>
              </a:defRPr>
            </a:pPr>
            <a:r>
              <a:t>So, you could just use a &lt;button&gt;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2" name="Shape 232"/>
          <p:cNvSpPr/>
          <p:nvPr>
            <p:ph type="sldImg"/>
          </p:nvPr>
        </p:nvSpPr>
        <p:spPr>
          <a:prstGeom prst="rect">
            <a:avLst/>
          </a:prstGeom>
        </p:spPr>
        <p:txBody>
          <a:bodyPr/>
          <a:lstStyle/>
          <a:p>
            <a:pPr/>
          </a:p>
        </p:txBody>
      </p:sp>
      <p:sp>
        <p:nvSpPr>
          <p:cNvPr id="233" name="Shape 233"/>
          <p:cNvSpPr/>
          <p:nvPr>
            <p:ph type="body" sz="quarter" idx="1"/>
          </p:nvPr>
        </p:nvSpPr>
        <p:spPr>
          <a:prstGeom prst="rect">
            <a:avLst/>
          </a:prstGeom>
        </p:spPr>
        <p:txBody>
          <a:bodyPr/>
          <a:lstStyle/>
          <a:p>
            <a:pPr/>
            <a:r>
              <a:t>Using real buttons is all well and good but it can only get you so far.</a:t>
            </a:r>
          </a:p>
          <a:p>
            <a:pPr/>
          </a:p>
          <a:p>
            <a:pPr/>
            <a:r>
              <a:t>For most sites, this will represent just a small percentage of the UI, of interactive elements </a:t>
            </a:r>
          </a:p>
          <a:p>
            <a:pPr/>
          </a:p>
          <a:p>
            <a:pPr/>
            <a:r>
              <a:rPr b="1" sz="2000">
                <a:solidFill>
                  <a:srgbClr val="D95926"/>
                </a:solidFill>
              </a:rPr>
              <a:t>CLICK </a:t>
            </a:r>
            <a:endParaRPr b="1" sz="2000">
              <a:solidFill>
                <a:srgbClr val="D95926"/>
              </a:solidFill>
            </a:endParaRPr>
          </a:p>
          <a:p>
            <a:pPr/>
            <a:r>
              <a:t>unless, of course, your website is pretty much ONLY a collection of buttons, like a soundboard.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2" name="Shape 242"/>
          <p:cNvSpPr/>
          <p:nvPr>
            <p:ph type="sldImg"/>
          </p:nvPr>
        </p:nvSpPr>
        <p:spPr>
          <a:prstGeom prst="rect">
            <a:avLst/>
          </a:prstGeom>
        </p:spPr>
        <p:txBody>
          <a:bodyPr/>
          <a:lstStyle/>
          <a:p>
            <a:pPr/>
          </a:p>
        </p:txBody>
      </p:sp>
      <p:sp>
        <p:nvSpPr>
          <p:cNvPr id="243" name="Shape 243"/>
          <p:cNvSpPr/>
          <p:nvPr>
            <p:ph type="body" sz="quarter" idx="1"/>
          </p:nvPr>
        </p:nvSpPr>
        <p:spPr>
          <a:prstGeom prst="rect">
            <a:avLst/>
          </a:prstGeom>
        </p:spPr>
        <p:txBody>
          <a:bodyPr/>
          <a:lstStyle/>
          <a:p>
            <a:pPr/>
            <a:r>
              <a:t>If your website </a:t>
            </a:r>
            <a:r>
              <a:rPr i="1"/>
              <a:t>were</a:t>
            </a:r>
            <a:r>
              <a:t> just a collection of buttons, you can very quickly improve the accessibility of it by changing from non-semantic &lt;div&gt;s to &lt;button&gt;s, particularly if you have not made these buttons keyboard-operable.</a:t>
            </a:r>
          </a:p>
          <a:p>
            <a:pPr/>
          </a:p>
          <a:p>
            <a:pPr/>
            <a:r>
              <a:t>And if I were building a soundboard, I’m not gonna lie, it’d probably be a fart soundboard.</a:t>
            </a:r>
          </a:p>
          <a:p>
            <a:pPr/>
          </a:p>
          <a:p>
            <a:pPr/>
            <a:r>
              <a:rPr b="1" sz="2000">
                <a:solidFill>
                  <a:srgbClr val="D95926"/>
                </a:solidFill>
              </a:rPr>
              <a:t>CLICK - show fartboard</a:t>
            </a:r>
          </a:p>
          <a:p>
            <a:pPr/>
          </a:p>
          <a:p>
            <a:pPr/>
            <a:r>
              <a:t>Here’s the markup with non-semantic &lt;div&gt;s, not accessible at all</a:t>
            </a:r>
          </a:p>
          <a:p>
            <a:pPr/>
          </a:p>
          <a:p>
            <a:pPr/>
            <a:r>
              <a:rPr b="1" sz="2000">
                <a:solidFill>
                  <a:srgbClr val="D95926"/>
                </a:solidFill>
              </a:rPr>
              <a:t>CLICK - show DIV markup</a:t>
            </a:r>
          </a:p>
          <a:p>
            <a:pPr/>
          </a:p>
          <a:p>
            <a:pPr/>
            <a:r>
              <a:t>And here’s the fixed version for this pretend soundboard where the only change is literally to swap the div elements for buttons. Minimal changes in the markup but big improvements for accessibility with barely any overhead.</a:t>
            </a:r>
          </a:p>
          <a:p>
            <a:pPr/>
          </a:p>
          <a:p>
            <a:pPr/>
            <a:r>
              <a:t>Actually, I lied a little back there when I said this is a pretend website.</a:t>
            </a:r>
          </a:p>
          <a:p>
            <a:pPr/>
          </a:p>
          <a:p>
            <a:pPr/>
            <a:r>
              <a:rPr b="1" sz="2000">
                <a:solidFill>
                  <a:srgbClr val="D95926"/>
                </a:solidFill>
              </a:rPr>
              <a:t>CLICK - show BUTTON markup</a:t>
            </a:r>
          </a:p>
          <a:p>
            <a:pPr/>
          </a:p>
          <a:p>
            <a:pPr/>
            <a:r>
              <a:t>To create the screenshots of the UI and the underlying markup I had to build something. And it just was not within me to create an inaccessible farting soundboard. So, yeah, that exists!</a:t>
            </a:r>
          </a:p>
          <a:p>
            <a:pPr/>
          </a:p>
          <a:p>
            <a:pPr/>
            <a:r>
              <a:t>No, I am not demoing, but there is a link to the accessible fartboard at the end for people with a similar mental age to me when it comes to jokes.</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le Slide">
    <p:spTree>
      <p:nvGrpSpPr>
        <p:cNvPr id="1" name=""/>
        <p:cNvGrpSpPr/>
        <p:nvPr/>
      </p:nvGrpSpPr>
      <p:grpSpPr>
        <a:xfrm>
          <a:off x="0" y="0"/>
          <a:ext cx="0" cy="0"/>
          <a:chOff x="0" y="0"/>
          <a:chExt cx="0" cy="0"/>
        </a:xfrm>
      </p:grpSpPr>
      <p:pic>
        <p:nvPicPr>
          <p:cNvPr id="12" name="Picture 6" descr="Picture 6"/>
          <p:cNvPicPr>
            <a:picLocks noChangeAspect="1"/>
          </p:cNvPicPr>
          <p:nvPr/>
        </p:nvPicPr>
        <p:blipFill>
          <a:blip r:embed="rId2">
            <a:extLst/>
          </a:blip>
          <a:stretch>
            <a:fillRect/>
          </a:stretch>
        </p:blipFill>
        <p:spPr>
          <a:xfrm>
            <a:off x="0" y="0"/>
            <a:ext cx="12192000" cy="1441450"/>
          </a:xfrm>
          <a:prstGeom prst="rect">
            <a:avLst/>
          </a:prstGeom>
          <a:ln w="12700">
            <a:miter lim="400000"/>
          </a:ln>
        </p:spPr>
      </p:pic>
      <p:pic>
        <p:nvPicPr>
          <p:cNvPr id="13" name="Picture 6" descr="Picture 6"/>
          <p:cNvPicPr>
            <a:picLocks noChangeAspect="1"/>
          </p:cNvPicPr>
          <p:nvPr/>
        </p:nvPicPr>
        <p:blipFill>
          <a:blip r:embed="rId3">
            <a:extLst/>
          </a:blip>
          <a:stretch>
            <a:fillRect/>
          </a:stretch>
        </p:blipFill>
        <p:spPr>
          <a:xfrm>
            <a:off x="0" y="4375150"/>
            <a:ext cx="12192000" cy="2482850"/>
          </a:xfrm>
          <a:prstGeom prst="rect">
            <a:avLst/>
          </a:prstGeom>
          <a:ln w="12700">
            <a:miter lim="400000"/>
          </a:ln>
        </p:spPr>
      </p:pic>
      <p:sp>
        <p:nvSpPr>
          <p:cNvPr id="14" name="Title Text"/>
          <p:cNvSpPr txBox="1"/>
          <p:nvPr>
            <p:ph type="title"/>
          </p:nvPr>
        </p:nvSpPr>
        <p:spPr>
          <a:xfrm>
            <a:off x="1371600" y="1803405"/>
            <a:ext cx="9448800" cy="1825097"/>
          </a:xfrm>
          <a:prstGeom prst="rect">
            <a:avLst/>
          </a:prstGeom>
        </p:spPr>
        <p:txBody>
          <a:bodyPr anchor="b"/>
          <a:lstStyle>
            <a:lvl1pPr algn="l">
              <a:defRPr sz="6000"/>
            </a:lvl1pPr>
          </a:lstStyle>
          <a:p>
            <a:pPr/>
            <a:r>
              <a:t>Title Text</a:t>
            </a:r>
          </a:p>
        </p:txBody>
      </p:sp>
      <p:sp>
        <p:nvSpPr>
          <p:cNvPr id="15" name="Body Level One…"/>
          <p:cNvSpPr txBox="1"/>
          <p:nvPr>
            <p:ph type="body" sz="quarter" idx="1"/>
          </p:nvPr>
        </p:nvSpPr>
        <p:spPr>
          <a:xfrm>
            <a:off x="1371600" y="3632201"/>
            <a:ext cx="9448800" cy="685801"/>
          </a:xfrm>
          <a:prstGeom prst="rect">
            <a:avLst/>
          </a:prstGeom>
        </p:spPr>
        <p:txBody>
          <a:bodyPr/>
          <a:lstStyle>
            <a:lvl1pPr marL="0" indent="0">
              <a:buSzTx/>
              <a:buFontTx/>
              <a:buNone/>
              <a:defRPr sz="2000"/>
            </a:lvl1pPr>
            <a:lvl2pPr marL="0" indent="457200">
              <a:buSzTx/>
              <a:buFontTx/>
              <a:buNone/>
              <a:defRPr sz="2000"/>
            </a:lvl2pPr>
            <a:lvl3pPr marL="0" indent="914400">
              <a:buSzTx/>
              <a:buFontTx/>
              <a:buNone/>
              <a:defRPr sz="2000"/>
            </a:lvl3pPr>
            <a:lvl4pPr marL="0" indent="1371600">
              <a:buSzTx/>
              <a:buFontTx/>
              <a:buNone/>
              <a:defRPr sz="2000"/>
            </a:lvl4pPr>
            <a:lvl5pPr marL="0" indent="1828800">
              <a:buSzTx/>
              <a:buFontTx/>
              <a:buNone/>
              <a:defRPr sz="2000"/>
            </a:lvl5pPr>
          </a:lstStyle>
          <a:p>
            <a:pPr/>
            <a:r>
              <a:t>Body Level One</a:t>
            </a:r>
          </a:p>
          <a:p>
            <a:pPr lvl="1"/>
            <a:r>
              <a:t>Body Level Two</a:t>
            </a:r>
          </a:p>
          <a:p>
            <a:pPr lvl="2"/>
            <a:r>
              <a:t>Body Level Three</a:t>
            </a:r>
          </a:p>
          <a:p>
            <a:pPr lvl="3"/>
            <a:r>
              <a:t>Body Level Four</a:t>
            </a:r>
          </a:p>
          <a:p>
            <a:pPr lvl="4"/>
            <a:r>
              <a:t>Body Level Five</a:t>
            </a:r>
          </a:p>
        </p:txBody>
      </p:sp>
      <p:sp>
        <p:nvSpPr>
          <p:cNvPr id="16" name="Slide Number"/>
          <p:cNvSpPr txBox="1"/>
          <p:nvPr>
            <p:ph type="sldNum" sz="quarter" idx="2"/>
          </p:nvPr>
        </p:nvSpPr>
        <p:spPr>
          <a:xfrm>
            <a:off x="10575493" y="1491508"/>
            <a:ext cx="244907" cy="24384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anoramic Picture with Caption">
    <p:spTree>
      <p:nvGrpSpPr>
        <p:cNvPr id="1" name=""/>
        <p:cNvGrpSpPr/>
        <p:nvPr/>
      </p:nvGrpSpPr>
      <p:grpSpPr>
        <a:xfrm>
          <a:off x="0" y="0"/>
          <a:ext cx="0" cy="0"/>
          <a:chOff x="0" y="0"/>
          <a:chExt cx="0" cy="0"/>
        </a:xfrm>
      </p:grpSpPr>
      <p:sp>
        <p:nvSpPr>
          <p:cNvPr id="98" name="Title Text"/>
          <p:cNvSpPr txBox="1"/>
          <p:nvPr>
            <p:ph type="title"/>
          </p:nvPr>
        </p:nvSpPr>
        <p:spPr>
          <a:xfrm>
            <a:off x="685776" y="4697360"/>
            <a:ext cx="10822035" cy="819356"/>
          </a:xfrm>
          <a:prstGeom prst="rect">
            <a:avLst/>
          </a:prstGeom>
        </p:spPr>
        <p:txBody>
          <a:bodyPr anchor="b"/>
          <a:lstStyle>
            <a:lvl1pPr algn="l">
              <a:defRPr sz="3200"/>
            </a:lvl1pPr>
          </a:lstStyle>
          <a:p>
            <a:pPr/>
            <a:r>
              <a:t>Title Text</a:t>
            </a:r>
          </a:p>
        </p:txBody>
      </p:sp>
      <p:sp>
        <p:nvSpPr>
          <p:cNvPr id="99" name="Picture Placeholder 2"/>
          <p:cNvSpPr/>
          <p:nvPr>
            <p:ph type="pic" idx="21"/>
          </p:nvPr>
        </p:nvSpPr>
        <p:spPr>
          <a:xfrm>
            <a:off x="681726" y="941439"/>
            <a:ext cx="10821842" cy="3478161"/>
          </a:xfrm>
          <a:prstGeom prst="rect">
            <a:avLst/>
          </a:prstGeom>
        </p:spPr>
        <p:txBody>
          <a:bodyPr lIns="91439" rIns="91439">
            <a:noAutofit/>
          </a:bodyPr>
          <a:lstStyle/>
          <a:p>
            <a:pPr/>
          </a:p>
        </p:txBody>
      </p:sp>
      <p:sp>
        <p:nvSpPr>
          <p:cNvPr id="100" name="Body Level One…"/>
          <p:cNvSpPr txBox="1"/>
          <p:nvPr>
            <p:ph type="body" sz="quarter" idx="1"/>
          </p:nvPr>
        </p:nvSpPr>
        <p:spPr>
          <a:xfrm>
            <a:off x="685800" y="5516714"/>
            <a:ext cx="10820400" cy="701970"/>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pPr/>
            <a:r>
              <a:t>Body Level One</a:t>
            </a:r>
          </a:p>
          <a:p>
            <a:pPr lvl="1"/>
            <a:r>
              <a:t>Body Level Two</a:t>
            </a:r>
          </a:p>
          <a:p>
            <a:pPr lvl="2"/>
            <a:r>
              <a:t>Body Level Three</a:t>
            </a:r>
          </a:p>
          <a:p>
            <a:pPr lvl="3"/>
            <a:r>
              <a:t>Body Level Four</a:t>
            </a:r>
          </a:p>
          <a:p>
            <a:pPr lvl="4"/>
            <a:r>
              <a:t>Body Level Five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aption">
    <p:spTree>
      <p:nvGrpSpPr>
        <p:cNvPr id="1" name=""/>
        <p:cNvGrpSpPr/>
        <p:nvPr/>
      </p:nvGrpSpPr>
      <p:grpSpPr>
        <a:xfrm>
          <a:off x="0" y="0"/>
          <a:ext cx="0" cy="0"/>
          <a:chOff x="0" y="0"/>
          <a:chExt cx="0" cy="0"/>
        </a:xfrm>
      </p:grpSpPr>
      <p:pic>
        <p:nvPicPr>
          <p:cNvPr id="108" name="Picture 7" descr="Picture 7"/>
          <p:cNvPicPr>
            <a:picLocks noChangeAspect="1"/>
          </p:cNvPicPr>
          <p:nvPr/>
        </p:nvPicPr>
        <p:blipFill>
          <a:blip r:embed="rId2">
            <a:extLst/>
          </a:blip>
          <a:stretch>
            <a:fillRect/>
          </a:stretch>
        </p:blipFill>
        <p:spPr>
          <a:xfrm>
            <a:off x="0" y="4375150"/>
            <a:ext cx="12192000" cy="2482850"/>
          </a:xfrm>
          <a:prstGeom prst="rect">
            <a:avLst/>
          </a:prstGeom>
          <a:ln w="12700">
            <a:miter lim="400000"/>
          </a:ln>
        </p:spPr>
      </p:pic>
      <p:sp>
        <p:nvSpPr>
          <p:cNvPr id="109" name="Title Text"/>
          <p:cNvSpPr txBox="1"/>
          <p:nvPr>
            <p:ph type="title"/>
          </p:nvPr>
        </p:nvSpPr>
        <p:spPr>
          <a:xfrm>
            <a:off x="685800" y="753532"/>
            <a:ext cx="10820400" cy="2802467"/>
          </a:xfrm>
          <a:prstGeom prst="rect">
            <a:avLst/>
          </a:prstGeom>
        </p:spPr>
        <p:txBody>
          <a:bodyPr/>
          <a:lstStyle>
            <a:lvl1pPr algn="l">
              <a:defRPr sz="3200"/>
            </a:lvl1pPr>
          </a:lstStyle>
          <a:p>
            <a:pPr/>
            <a:r>
              <a:t>Title Text</a:t>
            </a:r>
          </a:p>
        </p:txBody>
      </p:sp>
      <p:sp>
        <p:nvSpPr>
          <p:cNvPr id="110" name="Body Level One…"/>
          <p:cNvSpPr txBox="1"/>
          <p:nvPr>
            <p:ph type="body" sz="quarter" idx="1"/>
          </p:nvPr>
        </p:nvSpPr>
        <p:spPr>
          <a:xfrm>
            <a:off x="1024467" y="3649133"/>
            <a:ext cx="10130516" cy="999068"/>
          </a:xfrm>
          <a:prstGeom prst="rect">
            <a:avLst/>
          </a:prstGeom>
        </p:spPr>
        <p:txBody>
          <a:bodyPr anchor="ct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pPr/>
            <a:r>
              <a:t>Body Level One</a:t>
            </a:r>
          </a:p>
          <a:p>
            <a:pPr lvl="1"/>
            <a:r>
              <a:t>Body Level Two</a:t>
            </a:r>
          </a:p>
          <a:p>
            <a:pPr lvl="2"/>
            <a:r>
              <a:t>Body Level Three</a:t>
            </a:r>
          </a:p>
          <a:p>
            <a:pPr lvl="3"/>
            <a:r>
              <a:t>Body Level Four</a:t>
            </a:r>
          </a:p>
          <a:p>
            <a:pPr lvl="4"/>
            <a:r>
              <a:t>Body Level Five</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 with Caption">
    <p:spTree>
      <p:nvGrpSpPr>
        <p:cNvPr id="1" name=""/>
        <p:cNvGrpSpPr/>
        <p:nvPr/>
      </p:nvGrpSpPr>
      <p:grpSpPr>
        <a:xfrm>
          <a:off x="0" y="0"/>
          <a:ext cx="0" cy="0"/>
          <a:chOff x="0" y="0"/>
          <a:chExt cx="0" cy="0"/>
        </a:xfrm>
      </p:grpSpPr>
      <p:pic>
        <p:nvPicPr>
          <p:cNvPr id="118" name="Picture 12" descr="Picture 12"/>
          <p:cNvPicPr>
            <a:picLocks noChangeAspect="1"/>
          </p:cNvPicPr>
          <p:nvPr/>
        </p:nvPicPr>
        <p:blipFill>
          <a:blip r:embed="rId2">
            <a:extLst/>
          </a:blip>
          <a:stretch>
            <a:fillRect/>
          </a:stretch>
        </p:blipFill>
        <p:spPr>
          <a:xfrm>
            <a:off x="0" y="4375150"/>
            <a:ext cx="12192000" cy="2482850"/>
          </a:xfrm>
          <a:prstGeom prst="rect">
            <a:avLst/>
          </a:prstGeom>
          <a:ln w="12700">
            <a:miter lim="400000"/>
          </a:ln>
        </p:spPr>
      </p:pic>
      <p:sp>
        <p:nvSpPr>
          <p:cNvPr id="119" name="Title Text"/>
          <p:cNvSpPr txBox="1"/>
          <p:nvPr>
            <p:ph type="title"/>
          </p:nvPr>
        </p:nvSpPr>
        <p:spPr>
          <a:xfrm>
            <a:off x="1024467" y="753532"/>
            <a:ext cx="10151534" cy="2604497"/>
          </a:xfrm>
          <a:prstGeom prst="rect">
            <a:avLst/>
          </a:prstGeom>
        </p:spPr>
        <p:txBody>
          <a:bodyPr/>
          <a:lstStyle>
            <a:lvl1pPr algn="l">
              <a:defRPr sz="3200"/>
            </a:lvl1pPr>
          </a:lstStyle>
          <a:p>
            <a:pPr/>
            <a:r>
              <a:t>Title Text</a:t>
            </a:r>
          </a:p>
        </p:txBody>
      </p:sp>
      <p:sp>
        <p:nvSpPr>
          <p:cNvPr id="120" name="Body Level One…"/>
          <p:cNvSpPr txBox="1"/>
          <p:nvPr>
            <p:ph type="body" sz="quarter" idx="1"/>
          </p:nvPr>
        </p:nvSpPr>
        <p:spPr>
          <a:xfrm>
            <a:off x="1303864" y="3365555"/>
            <a:ext cx="9592738" cy="444444"/>
          </a:xfrm>
          <a:prstGeom prst="rect">
            <a:avLst/>
          </a:prstGeom>
        </p:spPr>
        <p:txBody>
          <a:bodyPr/>
          <a:lstStyle>
            <a:lvl1pPr marL="0" indent="0">
              <a:buSzTx/>
              <a:buFontTx/>
              <a:buNone/>
              <a:defRPr sz="1400"/>
            </a:lvl1pPr>
            <a:lvl2pPr marL="0" indent="457200">
              <a:buSzTx/>
              <a:buFontTx/>
              <a:buNone/>
              <a:defRPr sz="1400"/>
            </a:lvl2pPr>
            <a:lvl3pPr marL="0" indent="914400">
              <a:buSzTx/>
              <a:buFontTx/>
              <a:buNone/>
              <a:defRPr sz="1400"/>
            </a:lvl3pPr>
            <a:lvl4pPr marL="0" indent="1371600">
              <a:buSzTx/>
              <a:buFontTx/>
              <a:buNone/>
              <a:defRPr sz="1400"/>
            </a:lvl4pPr>
            <a:lvl5pPr marL="0" indent="1828800">
              <a:buSzTx/>
              <a:buFontTx/>
              <a:buNone/>
              <a:defRPr sz="1400"/>
            </a:lvl5pPr>
          </a:lstStyle>
          <a:p>
            <a:pPr/>
            <a:r>
              <a:t>Body Level One</a:t>
            </a:r>
          </a:p>
          <a:p>
            <a:pPr lvl="1"/>
            <a:r>
              <a:t>Body Level Two</a:t>
            </a:r>
          </a:p>
          <a:p>
            <a:pPr lvl="2"/>
            <a:r>
              <a:t>Body Level Three</a:t>
            </a:r>
          </a:p>
          <a:p>
            <a:pPr lvl="3"/>
            <a:r>
              <a:t>Body Level Four</a:t>
            </a:r>
          </a:p>
          <a:p>
            <a:pPr lvl="4"/>
            <a:r>
              <a:t>Body Level Five</a:t>
            </a:r>
          </a:p>
        </p:txBody>
      </p:sp>
      <p:sp>
        <p:nvSpPr>
          <p:cNvPr id="121" name="Text Placeholder 3"/>
          <p:cNvSpPr/>
          <p:nvPr>
            <p:ph type="body" sz="quarter" idx="21"/>
          </p:nvPr>
        </p:nvSpPr>
        <p:spPr>
          <a:xfrm>
            <a:off x="1024467" y="3959862"/>
            <a:ext cx="10151534" cy="679872"/>
          </a:xfrm>
          <a:prstGeom prst="rect">
            <a:avLst/>
          </a:prstGeom>
        </p:spPr>
        <p:txBody>
          <a:bodyPr anchor="ctr"/>
          <a:lstStyle/>
          <a:p>
            <a:pPr marL="0" indent="0">
              <a:buSzTx/>
              <a:buFontTx/>
              <a:buNone/>
              <a:defRPr sz="1600"/>
            </a:pPr>
          </a:p>
        </p:txBody>
      </p:sp>
      <p:sp>
        <p:nvSpPr>
          <p:cNvPr id="122" name="TextBox 8"/>
          <p:cNvSpPr txBox="1"/>
          <p:nvPr/>
        </p:nvSpPr>
        <p:spPr>
          <a:xfrm>
            <a:off x="521969" y="557817"/>
            <a:ext cx="518161" cy="13360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cap="all" sz="8000">
                <a:solidFill>
                  <a:srgbClr val="FFFFFF"/>
                </a:solidFill>
              </a:defRPr>
            </a:lvl1pPr>
          </a:lstStyle>
          <a:p>
            <a:pPr/>
            <a:r>
              <a:t>“</a:t>
            </a:r>
          </a:p>
        </p:txBody>
      </p:sp>
      <p:sp>
        <p:nvSpPr>
          <p:cNvPr id="123" name="TextBox 9"/>
          <p:cNvSpPr txBox="1"/>
          <p:nvPr/>
        </p:nvSpPr>
        <p:spPr>
          <a:xfrm>
            <a:off x="11029950" y="2325657"/>
            <a:ext cx="518160" cy="13360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r">
              <a:defRPr cap="all" sz="8000">
                <a:solidFill>
                  <a:srgbClr val="FFFFFF"/>
                </a:solidFill>
              </a:defRPr>
            </a:lvl1pPr>
          </a:lstStyle>
          <a:p>
            <a:pPr/>
            <a:r>
              <a:t>”</a:t>
            </a:r>
          </a:p>
        </p:txBody>
      </p:sp>
      <p:sp>
        <p:nvSpPr>
          <p:cNvPr id="1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Name Card">
    <p:spTree>
      <p:nvGrpSpPr>
        <p:cNvPr id="1" name=""/>
        <p:cNvGrpSpPr/>
        <p:nvPr/>
      </p:nvGrpSpPr>
      <p:grpSpPr>
        <a:xfrm>
          <a:off x="0" y="0"/>
          <a:ext cx="0" cy="0"/>
          <a:chOff x="0" y="0"/>
          <a:chExt cx="0" cy="0"/>
        </a:xfrm>
      </p:grpSpPr>
      <p:pic>
        <p:nvPicPr>
          <p:cNvPr id="131" name="Picture 8" descr="Picture 8"/>
          <p:cNvPicPr>
            <a:picLocks noChangeAspect="1"/>
          </p:cNvPicPr>
          <p:nvPr/>
        </p:nvPicPr>
        <p:blipFill>
          <a:blip r:embed="rId2">
            <a:extLst/>
          </a:blip>
          <a:stretch>
            <a:fillRect/>
          </a:stretch>
        </p:blipFill>
        <p:spPr>
          <a:xfrm>
            <a:off x="0" y="4375150"/>
            <a:ext cx="12192000" cy="2482850"/>
          </a:xfrm>
          <a:prstGeom prst="rect">
            <a:avLst/>
          </a:prstGeom>
          <a:ln w="12700">
            <a:miter lim="400000"/>
          </a:ln>
        </p:spPr>
      </p:pic>
      <p:sp>
        <p:nvSpPr>
          <p:cNvPr id="132" name="Title Text"/>
          <p:cNvSpPr txBox="1"/>
          <p:nvPr>
            <p:ph type="title"/>
          </p:nvPr>
        </p:nvSpPr>
        <p:spPr>
          <a:xfrm>
            <a:off x="1024495" y="1124701"/>
            <a:ext cx="10146187" cy="2511836"/>
          </a:xfrm>
          <a:prstGeom prst="rect">
            <a:avLst/>
          </a:prstGeom>
        </p:spPr>
        <p:txBody>
          <a:bodyPr anchor="b"/>
          <a:lstStyle>
            <a:lvl1pPr algn="l">
              <a:defRPr sz="3200"/>
            </a:lvl1pPr>
          </a:lstStyle>
          <a:p>
            <a:pPr/>
            <a:r>
              <a:t>Title Text</a:t>
            </a:r>
          </a:p>
        </p:txBody>
      </p:sp>
      <p:sp>
        <p:nvSpPr>
          <p:cNvPr id="133" name="Body Level One…"/>
          <p:cNvSpPr txBox="1"/>
          <p:nvPr>
            <p:ph type="body" sz="quarter" idx="1"/>
          </p:nvPr>
        </p:nvSpPr>
        <p:spPr>
          <a:xfrm>
            <a:off x="1024467" y="3648314"/>
            <a:ext cx="10144654" cy="999886"/>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pPr/>
            <a:r>
              <a:t>Body Level One</a:t>
            </a:r>
          </a:p>
          <a:p>
            <a:pPr lvl="1"/>
            <a:r>
              <a:t>Body Level Two</a:t>
            </a:r>
          </a:p>
          <a:p>
            <a:pPr lvl="2"/>
            <a:r>
              <a:t>Body Level Three</a:t>
            </a:r>
          </a:p>
          <a:p>
            <a:pPr lvl="3"/>
            <a:r>
              <a:t>Body Level Four</a:t>
            </a:r>
          </a:p>
          <a:p>
            <a:pPr lvl="4"/>
            <a:r>
              <a:t>Body Level Five</a:t>
            </a:r>
          </a:p>
        </p:txBody>
      </p:sp>
      <p:sp>
        <p:nvSpPr>
          <p:cNvPr id="13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3 Column">
    <p:spTree>
      <p:nvGrpSpPr>
        <p:cNvPr id="1" name=""/>
        <p:cNvGrpSpPr/>
        <p:nvPr/>
      </p:nvGrpSpPr>
      <p:grpSpPr>
        <a:xfrm>
          <a:off x="0" y="0"/>
          <a:ext cx="0" cy="0"/>
          <a:chOff x="0" y="0"/>
          <a:chExt cx="0" cy="0"/>
        </a:xfrm>
      </p:grpSpPr>
      <p:sp>
        <p:nvSpPr>
          <p:cNvPr id="141" name="Title Text"/>
          <p:cNvSpPr txBox="1"/>
          <p:nvPr>
            <p:ph type="title"/>
          </p:nvPr>
        </p:nvSpPr>
        <p:spPr>
          <a:xfrm>
            <a:off x="2895600" y="761998"/>
            <a:ext cx="8610600" cy="1303869"/>
          </a:xfrm>
          <a:prstGeom prst="rect">
            <a:avLst/>
          </a:prstGeom>
        </p:spPr>
        <p:txBody>
          <a:bodyPr/>
          <a:lstStyle/>
          <a:p>
            <a:pPr/>
            <a:r>
              <a:t>Title Text</a:t>
            </a:r>
          </a:p>
        </p:txBody>
      </p:sp>
      <p:sp>
        <p:nvSpPr>
          <p:cNvPr id="142" name="Body Level One…"/>
          <p:cNvSpPr txBox="1"/>
          <p:nvPr>
            <p:ph type="body" sz="quarter" idx="1"/>
          </p:nvPr>
        </p:nvSpPr>
        <p:spPr>
          <a:xfrm>
            <a:off x="685800" y="2202079"/>
            <a:ext cx="3456433" cy="617321"/>
          </a:xfrm>
          <a:prstGeom prst="rect">
            <a:avLst/>
          </a:prstGeom>
        </p:spPr>
        <p:txBody>
          <a:bodyPr anchor="b"/>
          <a:lstStyle>
            <a:lvl1pPr marL="0" indent="0">
              <a:buSzTx/>
              <a:buFontTx/>
              <a:buNone/>
              <a:defRPr sz="2400"/>
            </a:lvl1pPr>
            <a:lvl2pPr marL="0" indent="457200">
              <a:buSzTx/>
              <a:buFontTx/>
              <a:buNone/>
              <a:defRPr sz="2400"/>
            </a:lvl2pPr>
            <a:lvl3pPr marL="0" indent="914400">
              <a:buSzTx/>
              <a:buFontTx/>
              <a:buNone/>
              <a:defRPr sz="2400"/>
            </a:lvl3pPr>
            <a:lvl4pPr marL="0" indent="1371600">
              <a:buSzTx/>
              <a:buFontTx/>
              <a:buNone/>
              <a:defRPr sz="2400"/>
            </a:lvl4pPr>
            <a:lvl5pPr marL="0" indent="1828800">
              <a:buSzTx/>
              <a:buFont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143" name="Text Placeholder 3"/>
          <p:cNvSpPr/>
          <p:nvPr>
            <p:ph type="body" sz="quarter" idx="21"/>
          </p:nvPr>
        </p:nvSpPr>
        <p:spPr>
          <a:xfrm>
            <a:off x="685798" y="2904564"/>
            <a:ext cx="3456434" cy="3314132"/>
          </a:xfrm>
          <a:prstGeom prst="rect">
            <a:avLst/>
          </a:prstGeom>
        </p:spPr>
        <p:txBody>
          <a:bodyPr/>
          <a:lstStyle/>
          <a:p>
            <a:pPr marL="0" indent="0">
              <a:buSzTx/>
              <a:buFontTx/>
              <a:buNone/>
              <a:defRPr sz="1400"/>
            </a:pPr>
          </a:p>
        </p:txBody>
      </p:sp>
      <p:sp>
        <p:nvSpPr>
          <p:cNvPr id="144" name="Text Placeholder 4"/>
          <p:cNvSpPr/>
          <p:nvPr>
            <p:ph type="body" sz="quarter" idx="22"/>
          </p:nvPr>
        </p:nvSpPr>
        <p:spPr>
          <a:xfrm>
            <a:off x="4368800" y="2201333"/>
            <a:ext cx="3456433" cy="626535"/>
          </a:xfrm>
          <a:prstGeom prst="rect">
            <a:avLst/>
          </a:prstGeom>
        </p:spPr>
        <p:txBody>
          <a:bodyPr anchor="b"/>
          <a:lstStyle/>
          <a:p>
            <a:pPr marL="0" indent="0">
              <a:buSzTx/>
              <a:buFontTx/>
              <a:buNone/>
              <a:defRPr sz="2400"/>
            </a:pPr>
          </a:p>
        </p:txBody>
      </p:sp>
      <p:sp>
        <p:nvSpPr>
          <p:cNvPr id="145" name="Text Placeholder 3"/>
          <p:cNvSpPr/>
          <p:nvPr>
            <p:ph type="body" sz="quarter" idx="23"/>
          </p:nvPr>
        </p:nvSpPr>
        <p:spPr>
          <a:xfrm>
            <a:off x="4366857" y="2904066"/>
            <a:ext cx="3456433" cy="3314618"/>
          </a:xfrm>
          <a:prstGeom prst="rect">
            <a:avLst/>
          </a:prstGeom>
        </p:spPr>
        <p:txBody>
          <a:bodyPr/>
          <a:lstStyle/>
          <a:p>
            <a:pPr marL="0" indent="0">
              <a:buSzTx/>
              <a:buFontTx/>
              <a:buNone/>
              <a:defRPr sz="1400"/>
            </a:pPr>
          </a:p>
        </p:txBody>
      </p:sp>
      <p:sp>
        <p:nvSpPr>
          <p:cNvPr id="146" name="Text Placeholder 4"/>
          <p:cNvSpPr/>
          <p:nvPr>
            <p:ph type="body" sz="quarter" idx="24"/>
          </p:nvPr>
        </p:nvSpPr>
        <p:spPr>
          <a:xfrm>
            <a:off x="8051800" y="2192865"/>
            <a:ext cx="3456433" cy="626535"/>
          </a:xfrm>
          <a:prstGeom prst="rect">
            <a:avLst/>
          </a:prstGeom>
        </p:spPr>
        <p:txBody>
          <a:bodyPr anchor="b"/>
          <a:lstStyle/>
          <a:p>
            <a:pPr marL="0" indent="0">
              <a:buSzTx/>
              <a:buFontTx/>
              <a:buNone/>
              <a:defRPr sz="2400"/>
            </a:pPr>
          </a:p>
        </p:txBody>
      </p:sp>
      <p:sp>
        <p:nvSpPr>
          <p:cNvPr id="147" name="Text Placeholder 3"/>
          <p:cNvSpPr/>
          <p:nvPr>
            <p:ph type="body" sz="quarter" idx="25"/>
          </p:nvPr>
        </p:nvSpPr>
        <p:spPr>
          <a:xfrm>
            <a:off x="8051800" y="2904564"/>
            <a:ext cx="3456433" cy="3314132"/>
          </a:xfrm>
          <a:prstGeom prst="rect">
            <a:avLst/>
          </a:prstGeom>
        </p:spPr>
        <p:txBody>
          <a:bodyPr/>
          <a:lstStyle/>
          <a:p>
            <a:pPr marL="0" indent="0">
              <a:buSzTx/>
              <a:buFontTx/>
              <a:buNone/>
              <a:defRPr sz="1400"/>
            </a:pPr>
          </a:p>
        </p:txBody>
      </p:sp>
      <p:sp>
        <p:nvSpPr>
          <p:cNvPr id="1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3 Picture Column">
    <p:spTree>
      <p:nvGrpSpPr>
        <p:cNvPr id="1" name=""/>
        <p:cNvGrpSpPr/>
        <p:nvPr/>
      </p:nvGrpSpPr>
      <p:grpSpPr>
        <a:xfrm>
          <a:off x="0" y="0"/>
          <a:ext cx="0" cy="0"/>
          <a:chOff x="0" y="0"/>
          <a:chExt cx="0" cy="0"/>
        </a:xfrm>
      </p:grpSpPr>
      <p:sp>
        <p:nvSpPr>
          <p:cNvPr id="155" name="Title Text"/>
          <p:cNvSpPr txBox="1"/>
          <p:nvPr>
            <p:ph type="title"/>
          </p:nvPr>
        </p:nvSpPr>
        <p:spPr>
          <a:xfrm>
            <a:off x="2895600" y="762000"/>
            <a:ext cx="8610600" cy="1295400"/>
          </a:xfrm>
          <a:prstGeom prst="rect">
            <a:avLst/>
          </a:prstGeom>
        </p:spPr>
        <p:txBody>
          <a:bodyPr/>
          <a:lstStyle/>
          <a:p>
            <a:pPr/>
            <a:r>
              <a:t>Title Text</a:t>
            </a:r>
          </a:p>
        </p:txBody>
      </p:sp>
      <p:sp>
        <p:nvSpPr>
          <p:cNvPr id="156" name="Body Level One…"/>
          <p:cNvSpPr txBox="1"/>
          <p:nvPr>
            <p:ph type="body" sz="quarter" idx="1"/>
          </p:nvPr>
        </p:nvSpPr>
        <p:spPr>
          <a:xfrm>
            <a:off x="688617" y="4191000"/>
            <a:ext cx="3451583" cy="682766"/>
          </a:xfrm>
          <a:prstGeom prst="rect">
            <a:avLst/>
          </a:prstGeom>
        </p:spPr>
        <p:txBody>
          <a:bodyPr anchor="b"/>
          <a:lstStyle>
            <a:lvl1pPr marL="0" indent="0">
              <a:buSzTx/>
              <a:buFontTx/>
              <a:buNone/>
              <a:defRPr sz="2400"/>
            </a:lvl1pPr>
            <a:lvl2pPr marL="0" indent="457200">
              <a:buSzTx/>
              <a:buFontTx/>
              <a:buNone/>
              <a:defRPr sz="2400"/>
            </a:lvl2pPr>
            <a:lvl3pPr marL="0" indent="914400">
              <a:buSzTx/>
              <a:buFontTx/>
              <a:buNone/>
              <a:defRPr sz="2400"/>
            </a:lvl3pPr>
            <a:lvl4pPr marL="0" indent="1371600">
              <a:buSzTx/>
              <a:buFontTx/>
              <a:buNone/>
              <a:defRPr sz="2400"/>
            </a:lvl4pPr>
            <a:lvl5pPr marL="0" indent="1828800">
              <a:buSzTx/>
              <a:buFont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157" name="Picture Placeholder 2"/>
          <p:cNvSpPr/>
          <p:nvPr>
            <p:ph type="pic" sz="quarter" idx="21"/>
          </p:nvPr>
        </p:nvSpPr>
        <p:spPr>
          <a:xfrm>
            <a:off x="688617" y="2362200"/>
            <a:ext cx="3451583" cy="1524000"/>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158" name="Text Placeholder 3"/>
          <p:cNvSpPr/>
          <p:nvPr>
            <p:ph type="body" sz="quarter" idx="22"/>
          </p:nvPr>
        </p:nvSpPr>
        <p:spPr>
          <a:xfrm>
            <a:off x="688617" y="4873764"/>
            <a:ext cx="3451583" cy="1344922"/>
          </a:xfrm>
          <a:prstGeom prst="rect">
            <a:avLst/>
          </a:prstGeom>
        </p:spPr>
        <p:txBody>
          <a:bodyPr/>
          <a:lstStyle/>
          <a:p>
            <a:pPr marL="0" indent="0">
              <a:buSzTx/>
              <a:buFontTx/>
              <a:buNone/>
              <a:defRPr sz="1400"/>
            </a:pPr>
          </a:p>
        </p:txBody>
      </p:sp>
      <p:sp>
        <p:nvSpPr>
          <p:cNvPr id="159" name="Text Placeholder 4"/>
          <p:cNvSpPr/>
          <p:nvPr>
            <p:ph type="body" sz="quarter" idx="23"/>
          </p:nvPr>
        </p:nvSpPr>
        <p:spPr>
          <a:xfrm>
            <a:off x="4374262" y="4191000"/>
            <a:ext cx="3448935" cy="682766"/>
          </a:xfrm>
          <a:prstGeom prst="rect">
            <a:avLst/>
          </a:prstGeom>
        </p:spPr>
        <p:txBody>
          <a:bodyPr anchor="b"/>
          <a:lstStyle/>
          <a:p>
            <a:pPr marL="0" indent="0">
              <a:buSzTx/>
              <a:buFontTx/>
              <a:buNone/>
              <a:defRPr sz="2400"/>
            </a:pPr>
          </a:p>
        </p:txBody>
      </p:sp>
      <p:sp>
        <p:nvSpPr>
          <p:cNvPr id="160" name="Picture Placeholder 2"/>
          <p:cNvSpPr/>
          <p:nvPr>
            <p:ph type="pic" sz="quarter" idx="24"/>
          </p:nvPr>
        </p:nvSpPr>
        <p:spPr>
          <a:xfrm>
            <a:off x="4374262" y="2362200"/>
            <a:ext cx="3448937" cy="1524000"/>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161" name="Text Placeholder 3"/>
          <p:cNvSpPr/>
          <p:nvPr>
            <p:ph type="body" sz="quarter" idx="25"/>
          </p:nvPr>
        </p:nvSpPr>
        <p:spPr>
          <a:xfrm>
            <a:off x="4374264" y="4873762"/>
            <a:ext cx="3448935" cy="1344922"/>
          </a:xfrm>
          <a:prstGeom prst="rect">
            <a:avLst/>
          </a:prstGeom>
        </p:spPr>
        <p:txBody>
          <a:bodyPr/>
          <a:lstStyle/>
          <a:p>
            <a:pPr marL="0" indent="0">
              <a:buSzTx/>
              <a:buFontTx/>
              <a:buNone/>
              <a:defRPr sz="1400"/>
            </a:pPr>
          </a:p>
        </p:txBody>
      </p:sp>
      <p:sp>
        <p:nvSpPr>
          <p:cNvPr id="162" name="Text Placeholder 4"/>
          <p:cNvSpPr/>
          <p:nvPr>
            <p:ph type="body" sz="quarter" idx="26"/>
          </p:nvPr>
        </p:nvSpPr>
        <p:spPr>
          <a:xfrm>
            <a:off x="8049731" y="4191000"/>
            <a:ext cx="3456469" cy="682766"/>
          </a:xfrm>
          <a:prstGeom prst="rect">
            <a:avLst/>
          </a:prstGeom>
        </p:spPr>
        <p:txBody>
          <a:bodyPr anchor="b"/>
          <a:lstStyle/>
          <a:p>
            <a:pPr marL="0" indent="0">
              <a:buSzTx/>
              <a:buFontTx/>
              <a:buNone/>
              <a:defRPr sz="2400"/>
            </a:pPr>
          </a:p>
        </p:txBody>
      </p:sp>
      <p:sp>
        <p:nvSpPr>
          <p:cNvPr id="163" name="Picture Placeholder 2"/>
          <p:cNvSpPr/>
          <p:nvPr>
            <p:ph type="pic" sz="quarter" idx="27"/>
          </p:nvPr>
        </p:nvSpPr>
        <p:spPr>
          <a:xfrm>
            <a:off x="8049855" y="2362200"/>
            <a:ext cx="3447879" cy="1524000"/>
          </a:xfrm>
          <a:prstGeom prst="rect">
            <a:avLst/>
          </a:prstGeom>
          <a:effectLst>
            <a:outerShdw sx="100000" sy="100000" kx="0" ky="0" algn="b" rotWithShape="0" blurRad="50800" dist="50800" dir="5400000">
              <a:srgbClr val="000000">
                <a:alpha val="43000"/>
              </a:srgbClr>
            </a:outerShdw>
          </a:effectLst>
        </p:spPr>
        <p:txBody>
          <a:bodyPr lIns="91439" rIns="91439">
            <a:noAutofit/>
          </a:bodyPr>
          <a:lstStyle/>
          <a:p>
            <a:pPr/>
          </a:p>
        </p:txBody>
      </p:sp>
      <p:sp>
        <p:nvSpPr>
          <p:cNvPr id="164" name="Text Placeholder 3"/>
          <p:cNvSpPr/>
          <p:nvPr>
            <p:ph type="body" sz="quarter" idx="28"/>
          </p:nvPr>
        </p:nvSpPr>
        <p:spPr>
          <a:xfrm>
            <a:off x="8049731" y="4873761"/>
            <a:ext cx="3452446" cy="1344922"/>
          </a:xfrm>
          <a:prstGeom prst="rect">
            <a:avLst/>
          </a:prstGeom>
        </p:spPr>
        <p:txBody>
          <a:bodyPr/>
          <a:lstStyle/>
          <a:p>
            <a:pPr marL="0" indent="0">
              <a:buSzTx/>
              <a:buFontTx/>
              <a:buNone/>
              <a:defRPr sz="1400"/>
            </a:pPr>
          </a:p>
        </p:txBody>
      </p:sp>
      <p:sp>
        <p:nvSpPr>
          <p:cNvPr id="16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ontent">
    <p:spTree>
      <p:nvGrpSpPr>
        <p:cNvPr id="1" name=""/>
        <p:cNvGrpSpPr/>
        <p:nvPr/>
      </p:nvGrpSpPr>
      <p:grpSpPr>
        <a:xfrm>
          <a:off x="0" y="0"/>
          <a:ext cx="0" cy="0"/>
          <a:chOff x="0" y="0"/>
          <a:chExt cx="0" cy="0"/>
        </a:xfrm>
      </p:grpSpPr>
      <p:pic>
        <p:nvPicPr>
          <p:cNvPr id="23" name="Picture 6" descr="Picture 6"/>
          <p:cNvPicPr>
            <a:picLocks noChangeAspect="1"/>
          </p:cNvPicPr>
          <p:nvPr/>
        </p:nvPicPr>
        <p:blipFill>
          <a:blip r:embed="rId2">
            <a:extLst/>
          </a:blip>
          <a:stretch>
            <a:fillRect/>
          </a:stretch>
        </p:blipFill>
        <p:spPr>
          <a:xfrm>
            <a:off x="0" y="0"/>
            <a:ext cx="12192000" cy="1441450"/>
          </a:xfrm>
          <a:prstGeom prst="rect">
            <a:avLst/>
          </a:prstGeom>
          <a:ln w="12700">
            <a:miter lim="400000"/>
          </a:ln>
        </p:spPr>
      </p:pic>
      <p:sp>
        <p:nvSpPr>
          <p:cNvPr id="24" name="Title Text"/>
          <p:cNvSpPr txBox="1"/>
          <p:nvPr>
            <p:ph type="title"/>
          </p:nvPr>
        </p:nvSpPr>
        <p:spPr>
          <a:xfrm>
            <a:off x="2895600" y="764373"/>
            <a:ext cx="8610600" cy="1293028"/>
          </a:xfrm>
          <a:prstGeom prst="rect">
            <a:avLst/>
          </a:prstGeom>
        </p:spPr>
        <p:txBody>
          <a:bodyPr/>
          <a:lstStyle/>
          <a:p>
            <a:pPr/>
            <a:r>
              <a:t>Title Text</a:t>
            </a:r>
          </a:p>
        </p:txBody>
      </p:sp>
      <p:sp>
        <p:nvSpPr>
          <p:cNvPr id="25" name="Body Level One…"/>
          <p:cNvSpPr txBox="1"/>
          <p:nvPr>
            <p:ph type="body" idx="1"/>
          </p:nvPr>
        </p:nvSpPr>
        <p:spPr>
          <a:xfrm>
            <a:off x="685800" y="2194560"/>
            <a:ext cx="10820400" cy="4024125"/>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 Header">
    <p:spTree>
      <p:nvGrpSpPr>
        <p:cNvPr id="1" name=""/>
        <p:cNvGrpSpPr/>
        <p:nvPr/>
      </p:nvGrpSpPr>
      <p:grpSpPr>
        <a:xfrm>
          <a:off x="0" y="0"/>
          <a:ext cx="0" cy="0"/>
          <a:chOff x="0" y="0"/>
          <a:chExt cx="0" cy="0"/>
        </a:xfrm>
      </p:grpSpPr>
      <p:pic>
        <p:nvPicPr>
          <p:cNvPr id="33" name="Picture 8" descr="Picture 8"/>
          <p:cNvPicPr>
            <a:picLocks noChangeAspect="1"/>
          </p:cNvPicPr>
          <p:nvPr/>
        </p:nvPicPr>
        <p:blipFill>
          <a:blip r:embed="rId2">
            <a:extLst/>
          </a:blip>
          <a:stretch>
            <a:fillRect/>
          </a:stretch>
        </p:blipFill>
        <p:spPr>
          <a:xfrm>
            <a:off x="0" y="4375150"/>
            <a:ext cx="12192000" cy="2482850"/>
          </a:xfrm>
          <a:prstGeom prst="rect">
            <a:avLst/>
          </a:prstGeom>
          <a:ln w="12700">
            <a:miter lim="400000"/>
          </a:ln>
        </p:spPr>
      </p:pic>
      <p:sp>
        <p:nvSpPr>
          <p:cNvPr id="34" name="Title Text"/>
          <p:cNvSpPr txBox="1"/>
          <p:nvPr>
            <p:ph type="title"/>
          </p:nvPr>
        </p:nvSpPr>
        <p:spPr>
          <a:xfrm>
            <a:off x="685800" y="753532"/>
            <a:ext cx="10820400" cy="2801936"/>
          </a:xfrm>
          <a:prstGeom prst="rect">
            <a:avLst/>
          </a:prstGeom>
        </p:spPr>
        <p:txBody>
          <a:bodyPr anchor="b"/>
          <a:lstStyle/>
          <a:p>
            <a:pPr/>
            <a:r>
              <a:t>Title Text</a:t>
            </a:r>
          </a:p>
        </p:txBody>
      </p:sp>
      <p:sp>
        <p:nvSpPr>
          <p:cNvPr id="35" name="Body Level One…"/>
          <p:cNvSpPr txBox="1"/>
          <p:nvPr>
            <p:ph type="body" sz="quarter" idx="1"/>
          </p:nvPr>
        </p:nvSpPr>
        <p:spPr>
          <a:xfrm>
            <a:off x="1024467" y="3641725"/>
            <a:ext cx="10490201" cy="955675"/>
          </a:xfrm>
          <a:prstGeom prst="rect">
            <a:avLst/>
          </a:prstGeom>
        </p:spPr>
        <p:txBody>
          <a:bodyPr/>
          <a:lstStyle>
            <a:lvl1pPr marL="0" indent="0" algn="r">
              <a:buSzTx/>
              <a:buFontTx/>
              <a:buNone/>
            </a:lvl1pPr>
            <a:lvl2pPr marL="0" indent="457200" algn="r">
              <a:buSzTx/>
              <a:buFontTx/>
              <a:buNone/>
            </a:lvl2pPr>
            <a:lvl3pPr marL="0" indent="914400" algn="r">
              <a:buSzTx/>
              <a:buFontTx/>
              <a:buNone/>
            </a:lvl3pPr>
            <a:lvl4pPr marL="0" indent="1371600" algn="r">
              <a:buSzTx/>
              <a:buFontTx/>
              <a:buNone/>
            </a:lvl4pPr>
            <a:lvl5pPr marL="0" indent="1828800" algn="r">
              <a:buSzTx/>
              <a:buFontTx/>
              <a:buNone/>
            </a:lvl5pPr>
          </a:lstStyle>
          <a:p>
            <a:pPr/>
            <a:r>
              <a:t>Body Level One</a:t>
            </a:r>
          </a:p>
          <a:p>
            <a:pPr lvl="1"/>
            <a:r>
              <a:t>Body Level Two</a:t>
            </a:r>
          </a:p>
          <a:p>
            <a:pPr lvl="2"/>
            <a:r>
              <a:t>Body Level Three</a:t>
            </a:r>
          </a:p>
          <a:p>
            <a:pPr lvl="3"/>
            <a:r>
              <a:t>Body Level Four</a:t>
            </a:r>
          </a:p>
          <a:p>
            <a:pPr lvl="4"/>
            <a:r>
              <a:t>Body Level Five</a:t>
            </a:r>
          </a:p>
        </p:txBody>
      </p:sp>
      <p:sp>
        <p:nvSpPr>
          <p:cNvPr id="3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43" name="Title Text"/>
          <p:cNvSpPr txBox="1"/>
          <p:nvPr>
            <p:ph type="title"/>
          </p:nvPr>
        </p:nvSpPr>
        <p:spPr>
          <a:xfrm>
            <a:off x="2895600" y="764373"/>
            <a:ext cx="8610600" cy="1293028"/>
          </a:xfrm>
          <a:prstGeom prst="rect">
            <a:avLst/>
          </a:prstGeom>
        </p:spPr>
        <p:txBody>
          <a:bodyPr/>
          <a:lstStyle/>
          <a:p>
            <a:pPr/>
            <a:r>
              <a:t>Title Text</a:t>
            </a:r>
          </a:p>
        </p:txBody>
      </p:sp>
      <p:sp>
        <p:nvSpPr>
          <p:cNvPr id="44" name="Body Level One…"/>
          <p:cNvSpPr txBox="1"/>
          <p:nvPr>
            <p:ph type="body" sz="half" idx="1"/>
          </p:nvPr>
        </p:nvSpPr>
        <p:spPr>
          <a:xfrm>
            <a:off x="685800" y="2194559"/>
            <a:ext cx="5334000" cy="4024125"/>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52" name="Title Text"/>
          <p:cNvSpPr txBox="1"/>
          <p:nvPr>
            <p:ph type="title"/>
          </p:nvPr>
        </p:nvSpPr>
        <p:spPr>
          <a:xfrm>
            <a:off x="2895600" y="762000"/>
            <a:ext cx="8610600" cy="1295400"/>
          </a:xfrm>
          <a:prstGeom prst="rect">
            <a:avLst/>
          </a:prstGeom>
        </p:spPr>
        <p:txBody>
          <a:bodyPr/>
          <a:lstStyle/>
          <a:p>
            <a:pPr/>
            <a:r>
              <a:t>Title Text</a:t>
            </a:r>
          </a:p>
        </p:txBody>
      </p:sp>
      <p:sp>
        <p:nvSpPr>
          <p:cNvPr id="53" name="Body Level One…"/>
          <p:cNvSpPr txBox="1"/>
          <p:nvPr>
            <p:ph type="body" sz="quarter" idx="1"/>
          </p:nvPr>
        </p:nvSpPr>
        <p:spPr>
          <a:xfrm>
            <a:off x="914409" y="2183801"/>
            <a:ext cx="5079992" cy="823913"/>
          </a:xfrm>
          <a:prstGeom prst="rect">
            <a:avLst/>
          </a:prstGeom>
        </p:spPr>
        <p:txBody>
          <a:bodyPr anchor="b"/>
          <a:lstStyle>
            <a:lvl1pPr marL="0" indent="0">
              <a:buSzTx/>
              <a:buFontTx/>
              <a:buNone/>
              <a:defRPr sz="2800"/>
            </a:lvl1pPr>
            <a:lvl2pPr marL="0" indent="457200">
              <a:buSzTx/>
              <a:buFontTx/>
              <a:buNone/>
              <a:defRPr sz="2800"/>
            </a:lvl2pPr>
            <a:lvl3pPr marL="0" indent="914400">
              <a:buSzTx/>
              <a:buFontTx/>
              <a:buNone/>
              <a:defRPr sz="2800"/>
            </a:lvl3pPr>
            <a:lvl4pPr marL="0" indent="1371600">
              <a:buSzTx/>
              <a:buFontTx/>
              <a:buNone/>
              <a:defRPr sz="2800"/>
            </a:lvl4pPr>
            <a:lvl5pPr marL="0" indent="1828800">
              <a:buSzTx/>
              <a:buFontTx/>
              <a:buNone/>
              <a:defRPr sz="2800"/>
            </a:lvl5pPr>
          </a:lstStyle>
          <a:p>
            <a:pPr/>
            <a:r>
              <a:t>Body Level One</a:t>
            </a:r>
          </a:p>
          <a:p>
            <a:pPr lvl="1"/>
            <a:r>
              <a:t>Body Level Two</a:t>
            </a:r>
          </a:p>
          <a:p>
            <a:pPr lvl="2"/>
            <a:r>
              <a:t>Body Level Three</a:t>
            </a:r>
          </a:p>
          <a:p>
            <a:pPr lvl="3"/>
            <a:r>
              <a:t>Body Level Four</a:t>
            </a:r>
          </a:p>
          <a:p>
            <a:pPr lvl="4"/>
            <a:r>
              <a:t>Body Level Five</a:t>
            </a:r>
          </a:p>
        </p:txBody>
      </p:sp>
      <p:sp>
        <p:nvSpPr>
          <p:cNvPr id="54" name="Text Placeholder 4"/>
          <p:cNvSpPr/>
          <p:nvPr>
            <p:ph type="body" sz="quarter" idx="21"/>
          </p:nvPr>
        </p:nvSpPr>
        <p:spPr>
          <a:xfrm>
            <a:off x="6400800" y="2183801"/>
            <a:ext cx="5105400" cy="823913"/>
          </a:xfrm>
          <a:prstGeom prst="rect">
            <a:avLst/>
          </a:prstGeom>
        </p:spPr>
        <p:txBody>
          <a:bodyPr anchor="b"/>
          <a:lstStyle/>
          <a:p>
            <a:pPr marL="0" indent="0">
              <a:buSzTx/>
              <a:buFontTx/>
              <a:buNone/>
              <a:defRPr sz="2800"/>
            </a:pPr>
          </a:p>
        </p:txBody>
      </p:sp>
      <p:sp>
        <p:nvSpPr>
          <p:cNvPr id="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62" name="Title Text"/>
          <p:cNvSpPr txBox="1"/>
          <p:nvPr>
            <p:ph type="title"/>
          </p:nvPr>
        </p:nvSpPr>
        <p:spPr>
          <a:xfrm>
            <a:off x="2895600" y="764373"/>
            <a:ext cx="8610600" cy="1293028"/>
          </a:xfrm>
          <a:prstGeom prst="rect">
            <a:avLst/>
          </a:prstGeom>
        </p:spPr>
        <p:txBody>
          <a:bodyPr/>
          <a:lstStyle/>
          <a:p>
            <a:pPr/>
            <a:r>
              <a:t>Title Text</a:t>
            </a:r>
          </a:p>
        </p:txBody>
      </p:sp>
      <p:sp>
        <p:nvSpPr>
          <p:cNvPr id="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7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ntent with Caption">
    <p:spTree>
      <p:nvGrpSpPr>
        <p:cNvPr id="1" name=""/>
        <p:cNvGrpSpPr/>
        <p:nvPr/>
      </p:nvGrpSpPr>
      <p:grpSpPr>
        <a:xfrm>
          <a:off x="0" y="0"/>
          <a:ext cx="0" cy="0"/>
          <a:chOff x="0" y="0"/>
          <a:chExt cx="0" cy="0"/>
        </a:xfrm>
      </p:grpSpPr>
      <p:pic>
        <p:nvPicPr>
          <p:cNvPr id="77" name="Picture 6" descr="Picture 6"/>
          <p:cNvPicPr>
            <a:picLocks noChangeAspect="1"/>
          </p:cNvPicPr>
          <p:nvPr/>
        </p:nvPicPr>
        <p:blipFill>
          <a:blip r:embed="rId2">
            <a:extLst/>
          </a:blip>
          <a:stretch>
            <a:fillRect/>
          </a:stretch>
        </p:blipFill>
        <p:spPr>
          <a:xfrm>
            <a:off x="0" y="0"/>
            <a:ext cx="12192000" cy="1441450"/>
          </a:xfrm>
          <a:prstGeom prst="rect">
            <a:avLst/>
          </a:prstGeom>
          <a:ln w="12700">
            <a:miter lim="400000"/>
          </a:ln>
        </p:spPr>
      </p:pic>
      <p:sp>
        <p:nvSpPr>
          <p:cNvPr id="78" name="Title Text"/>
          <p:cNvSpPr txBox="1"/>
          <p:nvPr>
            <p:ph type="title"/>
          </p:nvPr>
        </p:nvSpPr>
        <p:spPr>
          <a:xfrm>
            <a:off x="685800" y="1524000"/>
            <a:ext cx="4114800" cy="1600200"/>
          </a:xfrm>
          <a:prstGeom prst="rect">
            <a:avLst/>
          </a:prstGeom>
        </p:spPr>
        <p:txBody>
          <a:bodyPr anchor="b"/>
          <a:lstStyle>
            <a:lvl1pPr algn="l">
              <a:defRPr sz="3200"/>
            </a:lvl1pPr>
          </a:lstStyle>
          <a:p>
            <a:pPr/>
            <a:r>
              <a:t>Title Text</a:t>
            </a:r>
          </a:p>
        </p:txBody>
      </p:sp>
      <p:sp>
        <p:nvSpPr>
          <p:cNvPr id="79" name="Body Level One…"/>
          <p:cNvSpPr txBox="1"/>
          <p:nvPr>
            <p:ph type="body" idx="1"/>
          </p:nvPr>
        </p:nvSpPr>
        <p:spPr>
          <a:xfrm>
            <a:off x="4995581" y="746759"/>
            <a:ext cx="6510619" cy="5471925"/>
          </a:xfrm>
          <a:prstGeom prst="rect">
            <a:avLst/>
          </a:prstGeom>
        </p:spPr>
        <p:txBody>
          <a:bodyPr anchor="ctr"/>
          <a:lstStyle/>
          <a:p>
            <a:pPr/>
            <a:r>
              <a:t>Body Level One</a:t>
            </a:r>
          </a:p>
          <a:p>
            <a:pPr lvl="1"/>
            <a:r>
              <a:t>Body Level Two</a:t>
            </a:r>
          </a:p>
          <a:p>
            <a:pPr lvl="2"/>
            <a:r>
              <a:t>Body Level Three</a:t>
            </a:r>
          </a:p>
          <a:p>
            <a:pPr lvl="3"/>
            <a:r>
              <a:t>Body Level Four</a:t>
            </a:r>
          </a:p>
          <a:p>
            <a:pPr lvl="4"/>
            <a:r>
              <a:t>Body Level Five</a:t>
            </a:r>
          </a:p>
        </p:txBody>
      </p:sp>
      <p:sp>
        <p:nvSpPr>
          <p:cNvPr id="80" name="Text Placeholder 3"/>
          <p:cNvSpPr/>
          <p:nvPr>
            <p:ph type="body" sz="quarter" idx="21"/>
          </p:nvPr>
        </p:nvSpPr>
        <p:spPr>
          <a:xfrm>
            <a:off x="685800" y="3124199"/>
            <a:ext cx="4114800" cy="3094485"/>
          </a:xfrm>
          <a:prstGeom prst="rect">
            <a:avLst/>
          </a:prstGeom>
        </p:spPr>
        <p:txBody>
          <a:bodyPr/>
          <a:lstStyle/>
          <a:p>
            <a:pPr marL="0" indent="0">
              <a:buSzTx/>
              <a:buFontTx/>
              <a:buNone/>
              <a:defRPr sz="1600"/>
            </a:pPr>
          </a:p>
        </p:txBody>
      </p:sp>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88" name="Title Text"/>
          <p:cNvSpPr txBox="1"/>
          <p:nvPr>
            <p:ph type="title"/>
          </p:nvPr>
        </p:nvSpPr>
        <p:spPr>
          <a:xfrm>
            <a:off x="685800" y="1524000"/>
            <a:ext cx="6873241" cy="1600200"/>
          </a:xfrm>
          <a:prstGeom prst="rect">
            <a:avLst/>
          </a:prstGeom>
        </p:spPr>
        <p:txBody>
          <a:bodyPr anchor="b"/>
          <a:lstStyle>
            <a:lvl1pPr algn="l">
              <a:defRPr sz="3200"/>
            </a:lvl1pPr>
          </a:lstStyle>
          <a:p>
            <a:pPr/>
            <a:r>
              <a:t>Title Text</a:t>
            </a:r>
          </a:p>
        </p:txBody>
      </p:sp>
      <p:sp>
        <p:nvSpPr>
          <p:cNvPr id="89" name="Picture Placeholder 2"/>
          <p:cNvSpPr/>
          <p:nvPr>
            <p:ph type="pic" sz="half" idx="21"/>
          </p:nvPr>
        </p:nvSpPr>
        <p:spPr>
          <a:xfrm>
            <a:off x="7861237" y="751241"/>
            <a:ext cx="3644963" cy="5467444"/>
          </a:xfrm>
          <a:prstGeom prst="rect">
            <a:avLst/>
          </a:prstGeom>
        </p:spPr>
        <p:txBody>
          <a:bodyPr lIns="91439" rIns="91439">
            <a:noAutofit/>
          </a:bodyPr>
          <a:lstStyle/>
          <a:p>
            <a:pPr/>
          </a:p>
        </p:txBody>
      </p:sp>
      <p:sp>
        <p:nvSpPr>
          <p:cNvPr id="90" name="Body Level One…"/>
          <p:cNvSpPr txBox="1"/>
          <p:nvPr>
            <p:ph type="body" sz="half" idx="1"/>
          </p:nvPr>
        </p:nvSpPr>
        <p:spPr>
          <a:xfrm>
            <a:off x="685800" y="3124199"/>
            <a:ext cx="6873241" cy="3094485"/>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pPr/>
            <a:r>
              <a:t>Body Level One</a:t>
            </a:r>
          </a:p>
          <a:p>
            <a:pPr lvl="1"/>
            <a:r>
              <a:t>Body Level Two</a:t>
            </a:r>
          </a:p>
          <a:p>
            <a:pPr lvl="2"/>
            <a:r>
              <a:t>Body Level Three</a:t>
            </a:r>
          </a:p>
          <a:p>
            <a:pPr lvl="3"/>
            <a:r>
              <a:t>Body Level Four</a:t>
            </a:r>
          </a:p>
          <a:p>
            <a:pPr lvl="4"/>
            <a:r>
              <a:t>Body Level Five</a:t>
            </a:r>
          </a:p>
        </p:txBody>
      </p:sp>
      <p:sp>
        <p:nvSpPr>
          <p:cNvPr id="9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000000"/>
        </a:solidFill>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2">
            <a:extLst/>
          </a:blip>
          <a:stretch>
            <a:fillRect/>
          </a:stretch>
        </p:blipFill>
        <p:spPr>
          <a:xfrm>
            <a:off x="0" y="0"/>
            <a:ext cx="12192000" cy="1441450"/>
          </a:xfrm>
          <a:prstGeom prst="rect">
            <a:avLst/>
          </a:prstGeom>
          <a:ln w="12700">
            <a:miter lim="400000"/>
          </a:ln>
        </p:spPr>
      </p:pic>
      <p:sp>
        <p:nvSpPr>
          <p:cNvPr id="3" name="Title Text"/>
          <p:cNvSpPr txBox="1"/>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p>
            <a:pPr/>
            <a:r>
              <a:t>Title Text</a:t>
            </a:r>
          </a:p>
        </p:txBody>
      </p:sp>
      <p:sp>
        <p:nvSpPr>
          <p:cNvPr id="4" name="Body Level One…"/>
          <p:cNvSpPr txBox="1"/>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5" name="Slide Number"/>
          <p:cNvSpPr txBox="1"/>
          <p:nvPr>
            <p:ph type="sldNum" sz="quarter" idx="2"/>
          </p:nvPr>
        </p:nvSpPr>
        <p:spPr>
          <a:xfrm>
            <a:off x="11261293" y="441642"/>
            <a:ext cx="244907" cy="243841"/>
          </a:xfrm>
          <a:prstGeom prst="rect">
            <a:avLst/>
          </a:prstGeom>
          <a:ln w="12700">
            <a:miter lim="400000"/>
          </a:ln>
        </p:spPr>
        <p:txBody>
          <a:bodyPr wrap="none" lIns="45719" rIns="45719" anchor="ctr">
            <a:spAutoFit/>
          </a:bodyPr>
          <a:lstStyle>
            <a:lvl1pPr algn="r">
              <a:defRPr sz="1000">
                <a:solidFill>
                  <a:srgbClr val="FFFFFF"/>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transition xmlns:p14="http://schemas.microsoft.com/office/powerpoint/2010/main" spd="med" advClick="1"/>
  <p:txStyles>
    <p:titleStyle>
      <a:lvl1pPr marL="0" marR="0" indent="0" algn="r" defTabSz="914400" rtl="0" latinLnBrk="0">
        <a:lnSpc>
          <a:spcPct val="90000"/>
        </a:lnSpc>
        <a:spcBef>
          <a:spcPts val="0"/>
        </a:spcBef>
        <a:spcAft>
          <a:spcPts val="0"/>
        </a:spcAft>
        <a:buClrTx/>
        <a:buSzTx/>
        <a:buFontTx/>
        <a:buNone/>
        <a:tabLst/>
        <a:defRPr b="0" baseline="0" cap="all" i="0" spc="0" strike="noStrike" sz="4000" u="none">
          <a:solidFill>
            <a:srgbClr val="FFFFFF"/>
          </a:solidFill>
          <a:uFillTx/>
          <a:latin typeface="Century Gothic"/>
          <a:ea typeface="Century Gothic"/>
          <a:cs typeface="Century Gothic"/>
          <a:sym typeface="Century Gothic"/>
        </a:defRPr>
      </a:lvl1pPr>
      <a:lvl2pPr marL="0" marR="0" indent="0" algn="r" defTabSz="914400" rtl="0" latinLnBrk="0">
        <a:lnSpc>
          <a:spcPct val="90000"/>
        </a:lnSpc>
        <a:spcBef>
          <a:spcPts val="0"/>
        </a:spcBef>
        <a:spcAft>
          <a:spcPts val="0"/>
        </a:spcAft>
        <a:buClrTx/>
        <a:buSzTx/>
        <a:buFontTx/>
        <a:buNone/>
        <a:tabLst/>
        <a:defRPr b="0" baseline="0" cap="all" i="0" spc="0" strike="noStrike" sz="4000" u="none">
          <a:solidFill>
            <a:srgbClr val="FFFFFF"/>
          </a:solidFill>
          <a:uFillTx/>
          <a:latin typeface="Century Gothic"/>
          <a:ea typeface="Century Gothic"/>
          <a:cs typeface="Century Gothic"/>
          <a:sym typeface="Century Gothic"/>
        </a:defRPr>
      </a:lvl2pPr>
      <a:lvl3pPr marL="0" marR="0" indent="0" algn="r" defTabSz="914400" rtl="0" latinLnBrk="0">
        <a:lnSpc>
          <a:spcPct val="90000"/>
        </a:lnSpc>
        <a:spcBef>
          <a:spcPts val="0"/>
        </a:spcBef>
        <a:spcAft>
          <a:spcPts val="0"/>
        </a:spcAft>
        <a:buClrTx/>
        <a:buSzTx/>
        <a:buFontTx/>
        <a:buNone/>
        <a:tabLst/>
        <a:defRPr b="0" baseline="0" cap="all" i="0" spc="0" strike="noStrike" sz="4000" u="none">
          <a:solidFill>
            <a:srgbClr val="FFFFFF"/>
          </a:solidFill>
          <a:uFillTx/>
          <a:latin typeface="Century Gothic"/>
          <a:ea typeface="Century Gothic"/>
          <a:cs typeface="Century Gothic"/>
          <a:sym typeface="Century Gothic"/>
        </a:defRPr>
      </a:lvl3pPr>
      <a:lvl4pPr marL="0" marR="0" indent="0" algn="r" defTabSz="914400" rtl="0" latinLnBrk="0">
        <a:lnSpc>
          <a:spcPct val="90000"/>
        </a:lnSpc>
        <a:spcBef>
          <a:spcPts val="0"/>
        </a:spcBef>
        <a:spcAft>
          <a:spcPts val="0"/>
        </a:spcAft>
        <a:buClrTx/>
        <a:buSzTx/>
        <a:buFontTx/>
        <a:buNone/>
        <a:tabLst/>
        <a:defRPr b="0" baseline="0" cap="all" i="0" spc="0" strike="noStrike" sz="4000" u="none">
          <a:solidFill>
            <a:srgbClr val="FFFFFF"/>
          </a:solidFill>
          <a:uFillTx/>
          <a:latin typeface="Century Gothic"/>
          <a:ea typeface="Century Gothic"/>
          <a:cs typeface="Century Gothic"/>
          <a:sym typeface="Century Gothic"/>
        </a:defRPr>
      </a:lvl4pPr>
      <a:lvl5pPr marL="0" marR="0" indent="0" algn="r" defTabSz="914400" rtl="0" latinLnBrk="0">
        <a:lnSpc>
          <a:spcPct val="90000"/>
        </a:lnSpc>
        <a:spcBef>
          <a:spcPts val="0"/>
        </a:spcBef>
        <a:spcAft>
          <a:spcPts val="0"/>
        </a:spcAft>
        <a:buClrTx/>
        <a:buSzTx/>
        <a:buFontTx/>
        <a:buNone/>
        <a:tabLst/>
        <a:defRPr b="0" baseline="0" cap="all" i="0" spc="0" strike="noStrike" sz="4000" u="none">
          <a:solidFill>
            <a:srgbClr val="FFFFFF"/>
          </a:solidFill>
          <a:uFillTx/>
          <a:latin typeface="Century Gothic"/>
          <a:ea typeface="Century Gothic"/>
          <a:cs typeface="Century Gothic"/>
          <a:sym typeface="Century Gothic"/>
        </a:defRPr>
      </a:lvl5pPr>
      <a:lvl6pPr marL="0" marR="0" indent="0" algn="r" defTabSz="914400" rtl="0" latinLnBrk="0">
        <a:lnSpc>
          <a:spcPct val="90000"/>
        </a:lnSpc>
        <a:spcBef>
          <a:spcPts val="0"/>
        </a:spcBef>
        <a:spcAft>
          <a:spcPts val="0"/>
        </a:spcAft>
        <a:buClrTx/>
        <a:buSzTx/>
        <a:buFontTx/>
        <a:buNone/>
        <a:tabLst/>
        <a:defRPr b="0" baseline="0" cap="all" i="0" spc="0" strike="noStrike" sz="4000" u="none">
          <a:solidFill>
            <a:srgbClr val="FFFFFF"/>
          </a:solidFill>
          <a:uFillTx/>
          <a:latin typeface="Century Gothic"/>
          <a:ea typeface="Century Gothic"/>
          <a:cs typeface="Century Gothic"/>
          <a:sym typeface="Century Gothic"/>
        </a:defRPr>
      </a:lvl6pPr>
      <a:lvl7pPr marL="0" marR="0" indent="0" algn="r" defTabSz="914400" rtl="0" latinLnBrk="0">
        <a:lnSpc>
          <a:spcPct val="90000"/>
        </a:lnSpc>
        <a:spcBef>
          <a:spcPts val="0"/>
        </a:spcBef>
        <a:spcAft>
          <a:spcPts val="0"/>
        </a:spcAft>
        <a:buClrTx/>
        <a:buSzTx/>
        <a:buFontTx/>
        <a:buNone/>
        <a:tabLst/>
        <a:defRPr b="0" baseline="0" cap="all" i="0" spc="0" strike="noStrike" sz="4000" u="none">
          <a:solidFill>
            <a:srgbClr val="FFFFFF"/>
          </a:solidFill>
          <a:uFillTx/>
          <a:latin typeface="Century Gothic"/>
          <a:ea typeface="Century Gothic"/>
          <a:cs typeface="Century Gothic"/>
          <a:sym typeface="Century Gothic"/>
        </a:defRPr>
      </a:lvl7pPr>
      <a:lvl8pPr marL="0" marR="0" indent="0" algn="r" defTabSz="914400" rtl="0" latinLnBrk="0">
        <a:lnSpc>
          <a:spcPct val="90000"/>
        </a:lnSpc>
        <a:spcBef>
          <a:spcPts val="0"/>
        </a:spcBef>
        <a:spcAft>
          <a:spcPts val="0"/>
        </a:spcAft>
        <a:buClrTx/>
        <a:buSzTx/>
        <a:buFontTx/>
        <a:buNone/>
        <a:tabLst/>
        <a:defRPr b="0" baseline="0" cap="all" i="0" spc="0" strike="noStrike" sz="4000" u="none">
          <a:solidFill>
            <a:srgbClr val="FFFFFF"/>
          </a:solidFill>
          <a:uFillTx/>
          <a:latin typeface="Century Gothic"/>
          <a:ea typeface="Century Gothic"/>
          <a:cs typeface="Century Gothic"/>
          <a:sym typeface="Century Gothic"/>
        </a:defRPr>
      </a:lvl8pPr>
      <a:lvl9pPr marL="0" marR="0" indent="0" algn="r" defTabSz="914400" rtl="0" latinLnBrk="0">
        <a:lnSpc>
          <a:spcPct val="90000"/>
        </a:lnSpc>
        <a:spcBef>
          <a:spcPts val="0"/>
        </a:spcBef>
        <a:spcAft>
          <a:spcPts val="0"/>
        </a:spcAft>
        <a:buClrTx/>
        <a:buSzTx/>
        <a:buFontTx/>
        <a:buNone/>
        <a:tabLst/>
        <a:defRPr b="0" baseline="0" cap="all" i="0" spc="0" strike="noStrike" sz="4000" u="none">
          <a:solidFill>
            <a:srgbClr val="FFFFFF"/>
          </a:solidFill>
          <a:uFillTx/>
          <a:latin typeface="Century Gothic"/>
          <a:ea typeface="Century Gothic"/>
          <a:cs typeface="Century Gothic"/>
          <a:sym typeface="Century Gothic"/>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200" u="none">
          <a:solidFill>
            <a:srgbClr val="FFFFFF"/>
          </a:solidFill>
          <a:uFillTx/>
          <a:latin typeface="Century Gothic"/>
          <a:ea typeface="Century Gothic"/>
          <a:cs typeface="Century Gothic"/>
          <a:sym typeface="Century Gothic"/>
        </a:defRPr>
      </a:lvl1pPr>
      <a:lvl2pPr marL="708659" marR="0" indent="-251459" algn="l" defTabSz="914400" rtl="0" latinLnBrk="0">
        <a:lnSpc>
          <a:spcPct val="90000"/>
        </a:lnSpc>
        <a:spcBef>
          <a:spcPts val="1000"/>
        </a:spcBef>
        <a:spcAft>
          <a:spcPts val="0"/>
        </a:spcAft>
        <a:buClrTx/>
        <a:buSzPct val="100000"/>
        <a:buFont typeface="Arial"/>
        <a:buChar char="•"/>
        <a:tabLst/>
        <a:defRPr b="0" baseline="0" cap="none" i="0" spc="0" strike="noStrike" sz="2200" u="none">
          <a:solidFill>
            <a:srgbClr val="FFFFFF"/>
          </a:solidFill>
          <a:uFillTx/>
          <a:latin typeface="Century Gothic"/>
          <a:ea typeface="Century Gothic"/>
          <a:cs typeface="Century Gothic"/>
          <a:sym typeface="Century Gothic"/>
        </a:defRPr>
      </a:lvl2pPr>
      <a:lvl3pPr marL="1193800" marR="0" indent="-279400" algn="l" defTabSz="914400" rtl="0" latinLnBrk="0">
        <a:lnSpc>
          <a:spcPct val="90000"/>
        </a:lnSpc>
        <a:spcBef>
          <a:spcPts val="1000"/>
        </a:spcBef>
        <a:spcAft>
          <a:spcPts val="0"/>
        </a:spcAft>
        <a:buClrTx/>
        <a:buSzPct val="100000"/>
        <a:buFont typeface="Arial"/>
        <a:buChar char="•"/>
        <a:tabLst/>
        <a:defRPr b="0" baseline="0" cap="none" i="0" spc="0" strike="noStrike" sz="2200" u="none">
          <a:solidFill>
            <a:srgbClr val="FFFFFF"/>
          </a:solidFill>
          <a:uFillTx/>
          <a:latin typeface="Century Gothic"/>
          <a:ea typeface="Century Gothic"/>
          <a:cs typeface="Century Gothic"/>
          <a:sym typeface="Century Gothic"/>
        </a:defRPr>
      </a:lvl3pPr>
      <a:lvl4pPr marL="1685925" marR="0" indent="-314325" algn="l" defTabSz="914400" rtl="0" latinLnBrk="0">
        <a:lnSpc>
          <a:spcPct val="90000"/>
        </a:lnSpc>
        <a:spcBef>
          <a:spcPts val="1000"/>
        </a:spcBef>
        <a:spcAft>
          <a:spcPts val="0"/>
        </a:spcAft>
        <a:buClrTx/>
        <a:buSzPct val="100000"/>
        <a:buFont typeface="Arial"/>
        <a:buChar char="•"/>
        <a:tabLst/>
        <a:defRPr b="0" baseline="0" cap="none" i="0" spc="0" strike="noStrike" sz="2200" u="none">
          <a:solidFill>
            <a:srgbClr val="FFFFFF"/>
          </a:solidFill>
          <a:uFillTx/>
          <a:latin typeface="Century Gothic"/>
          <a:ea typeface="Century Gothic"/>
          <a:cs typeface="Century Gothic"/>
          <a:sym typeface="Century Gothic"/>
        </a:defRPr>
      </a:lvl4pPr>
      <a:lvl5pPr marL="2143125" marR="0" indent="-314325" algn="l" defTabSz="914400" rtl="0" latinLnBrk="0">
        <a:lnSpc>
          <a:spcPct val="90000"/>
        </a:lnSpc>
        <a:spcBef>
          <a:spcPts val="1000"/>
        </a:spcBef>
        <a:spcAft>
          <a:spcPts val="0"/>
        </a:spcAft>
        <a:buClrTx/>
        <a:buSzPct val="100000"/>
        <a:buFont typeface="Arial"/>
        <a:buChar char="•"/>
        <a:tabLst/>
        <a:defRPr b="0" baseline="0" cap="none" i="0" spc="0" strike="noStrike" sz="2200" u="none">
          <a:solidFill>
            <a:srgbClr val="FFFFFF"/>
          </a:solidFill>
          <a:uFillTx/>
          <a:latin typeface="Century Gothic"/>
          <a:ea typeface="Century Gothic"/>
          <a:cs typeface="Century Gothic"/>
          <a:sym typeface="Century Gothic"/>
        </a:defRPr>
      </a:lvl5pPr>
      <a:lvl6pPr marL="2600325" marR="0" indent="-314325" algn="l" defTabSz="914400" rtl="0" latinLnBrk="0">
        <a:lnSpc>
          <a:spcPct val="90000"/>
        </a:lnSpc>
        <a:spcBef>
          <a:spcPts val="1000"/>
        </a:spcBef>
        <a:spcAft>
          <a:spcPts val="0"/>
        </a:spcAft>
        <a:buClrTx/>
        <a:buSzPct val="100000"/>
        <a:buFont typeface="Arial"/>
        <a:buChar char="•"/>
        <a:tabLst/>
        <a:defRPr b="0" baseline="0" cap="none" i="0" spc="0" strike="noStrike" sz="2200" u="none">
          <a:solidFill>
            <a:srgbClr val="FFFFFF"/>
          </a:solidFill>
          <a:uFillTx/>
          <a:latin typeface="Century Gothic"/>
          <a:ea typeface="Century Gothic"/>
          <a:cs typeface="Century Gothic"/>
          <a:sym typeface="Century Gothic"/>
        </a:defRPr>
      </a:lvl6pPr>
      <a:lvl7pPr marL="3057525" marR="0" indent="-314325" algn="l" defTabSz="914400" rtl="0" latinLnBrk="0">
        <a:lnSpc>
          <a:spcPct val="90000"/>
        </a:lnSpc>
        <a:spcBef>
          <a:spcPts val="1000"/>
        </a:spcBef>
        <a:spcAft>
          <a:spcPts val="0"/>
        </a:spcAft>
        <a:buClrTx/>
        <a:buSzPct val="100000"/>
        <a:buFont typeface="Arial"/>
        <a:buChar char="•"/>
        <a:tabLst/>
        <a:defRPr b="0" baseline="0" cap="none" i="0" spc="0" strike="noStrike" sz="2200" u="none">
          <a:solidFill>
            <a:srgbClr val="FFFFFF"/>
          </a:solidFill>
          <a:uFillTx/>
          <a:latin typeface="Century Gothic"/>
          <a:ea typeface="Century Gothic"/>
          <a:cs typeface="Century Gothic"/>
          <a:sym typeface="Century Gothic"/>
        </a:defRPr>
      </a:lvl7pPr>
      <a:lvl8pPr marL="3514725" marR="0" indent="-314325" algn="l" defTabSz="914400" rtl="0" latinLnBrk="0">
        <a:lnSpc>
          <a:spcPct val="90000"/>
        </a:lnSpc>
        <a:spcBef>
          <a:spcPts val="1000"/>
        </a:spcBef>
        <a:spcAft>
          <a:spcPts val="0"/>
        </a:spcAft>
        <a:buClrTx/>
        <a:buSzPct val="100000"/>
        <a:buFont typeface="Arial"/>
        <a:buChar char="•"/>
        <a:tabLst/>
        <a:defRPr b="0" baseline="0" cap="none" i="0" spc="0" strike="noStrike" sz="2200" u="none">
          <a:solidFill>
            <a:srgbClr val="FFFFFF"/>
          </a:solidFill>
          <a:uFillTx/>
          <a:latin typeface="Century Gothic"/>
          <a:ea typeface="Century Gothic"/>
          <a:cs typeface="Century Gothic"/>
          <a:sym typeface="Century Gothic"/>
        </a:defRPr>
      </a:lvl8pPr>
      <a:lvl9pPr marL="3971925" marR="0" indent="-314325" algn="l" defTabSz="914400" rtl="0" latinLnBrk="0">
        <a:lnSpc>
          <a:spcPct val="90000"/>
        </a:lnSpc>
        <a:spcBef>
          <a:spcPts val="1000"/>
        </a:spcBef>
        <a:spcAft>
          <a:spcPts val="0"/>
        </a:spcAft>
        <a:buClrTx/>
        <a:buSzPct val="100000"/>
        <a:buFont typeface="Arial"/>
        <a:buChar char="•"/>
        <a:tabLst/>
        <a:defRPr b="0" baseline="0" cap="none" i="0" spc="0" strike="noStrike" sz="2200" u="none">
          <a:solidFill>
            <a:srgbClr val="FFFFFF"/>
          </a:solidFill>
          <a:uFillTx/>
          <a:latin typeface="Century Gothic"/>
          <a:ea typeface="Century Gothic"/>
          <a:cs typeface="Century Gothic"/>
          <a:sym typeface="Century Gothic"/>
        </a:defRPr>
      </a:lvl9pPr>
    </p:bodyStyle>
    <p:otherStyle>
      <a:lvl1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entury Gothic"/>
        </a:defRPr>
      </a:lvl1pPr>
      <a:lvl2pPr marL="0" marR="0" indent="45720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entury Gothic"/>
        </a:defRPr>
      </a:lvl2pPr>
      <a:lvl3pPr marL="0" marR="0" indent="91440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entury Gothic"/>
        </a:defRPr>
      </a:lvl3pPr>
      <a:lvl4pPr marL="0" marR="0" indent="137160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entury Gothic"/>
        </a:defRPr>
      </a:lvl4pPr>
      <a:lvl5pPr marL="0" marR="0" indent="182880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entury Gothic"/>
        </a:defRPr>
      </a:lvl5pPr>
      <a:lvl6pPr marL="0" marR="0" indent="228600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entury Gothic"/>
        </a:defRPr>
      </a:lvl6pPr>
      <a:lvl7pPr marL="0" marR="0" indent="274320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entury Gothic"/>
        </a:defRPr>
      </a:lvl7pPr>
      <a:lvl8pPr marL="0" marR="0" indent="320040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entury Gothic"/>
        </a:defRPr>
      </a:lvl8pPr>
      <a:lvl9pPr marL="0" marR="0" indent="365760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Century Gothic"/>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gif"/></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7.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0.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1.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gif"/></Relationships>

</file>

<file path=ppt/slides/_rels/slide1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gif"/></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4.jpeg"/><Relationship Id="rId4" Type="http://schemas.openxmlformats.org/officeDocument/2006/relationships/image" Target="../media/image22.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3.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gif"/><Relationship Id="rId4" Type="http://schemas.openxmlformats.org/officeDocument/2006/relationships/image" Target="../media/image24.png"/><Relationship Id="rId5" Type="http://schemas.openxmlformats.org/officeDocument/2006/relationships/image" Target="../media/image5.jpeg"/><Relationship Id="rId6" Type="http://schemas.openxmlformats.org/officeDocument/2006/relationships/image" Target="../media/image6.jpeg"/><Relationship Id="rId7" Type="http://schemas.openxmlformats.org/officeDocument/2006/relationships/audio" Target="../media/media1.aiff"/><Relationship Id="rId8" Type="http://schemas.microsoft.com/office/2007/relationships/media" Target="../media/media1.aiff"/><Relationship Id="rId9" Type="http://schemas.openxmlformats.org/officeDocument/2006/relationships/image" Target="../media/image25.png"/><Relationship Id="rId10" Type="http://schemas.openxmlformats.org/officeDocument/2006/relationships/audio" Target="../media/media2.aiff"/><Relationship Id="rId11" Type="http://schemas.microsoft.com/office/2007/relationships/media" Target="../media/media2.aiff"/></Relationships>

</file>

<file path=ppt/slides/_rels/slide2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6.png"/><Relationship Id="rId4" Type="http://schemas.openxmlformats.org/officeDocument/2006/relationships/hyperlink" Target="https://codepen.io/TPG/full/JjeYMBY/16a29113694230a45ba77cddc3a09cac" TargetMode="External"/></Relationships>

</file>

<file path=ppt/slides/_rels/slide2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6.png"/><Relationship Id="rId4" Type="http://schemas.openxmlformats.org/officeDocument/2006/relationships/hyperlink" Target="https://www.w3.org/TR/WCAG/#keyboard" TargetMode="External"/><Relationship Id="rId5" Type="http://schemas.openxmlformats.org/officeDocument/2006/relationships/hyperlink" Target="https://www.w3.org/TR/WCAG/#status-messages" TargetMode="External"/><Relationship Id="rId6" Type="http://schemas.openxmlformats.org/officeDocument/2006/relationships/hyperlink" Target="https://www.w3.org/TR/WCAG/#non-text-contrast" TargetMode="External"/></Relationships>

</file>

<file path=ppt/slides/_rels/slide2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7.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video" Target="../media/media2.mp4"/><Relationship Id="rId4" Type="http://schemas.microsoft.com/office/2007/relationships/media" Target="../media/media2.mp4"/><Relationship Id="rId5" Type="http://schemas.openxmlformats.org/officeDocument/2006/relationships/image" Target="../media/image28.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9.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0.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video" Target="../media/media3.mp4"/><Relationship Id="rId4" Type="http://schemas.microsoft.com/office/2007/relationships/media" Target="../media/media3.mp4"/><Relationship Id="rId5" Type="http://schemas.openxmlformats.org/officeDocument/2006/relationships/image" Target="../media/image31.png"/><Relationship Id="rId6" Type="http://schemas.openxmlformats.org/officeDocument/2006/relationships/video" Target="../media/media4.mp4"/><Relationship Id="rId7" Type="http://schemas.microsoft.com/office/2007/relationships/media" Target="../media/media4.mp4"/><Relationship Id="rId8" Type="http://schemas.openxmlformats.org/officeDocument/2006/relationships/image" Target="../media/image32.png"/><Relationship Id="rId9" Type="http://schemas.openxmlformats.org/officeDocument/2006/relationships/video" Target="../media/media5.mp4"/><Relationship Id="rId10" Type="http://schemas.microsoft.com/office/2007/relationships/media" Target="../media/media5.mp4"/><Relationship Id="rId11" Type="http://schemas.openxmlformats.org/officeDocument/2006/relationships/image" Target="../media/image33.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5.gif"/><Relationship Id="rId4" Type="http://schemas.openxmlformats.org/officeDocument/2006/relationships/hyperlink" Target="https://www.w3.org/TR/WCAG/#keyboard" TargetMode="External"/><Relationship Id="rId5" Type="http://schemas.openxmlformats.org/officeDocument/2006/relationships/hyperlink" Target="https://www.w3.org/TR/WCAG/#name-role-value" TargetMode="External"/><Relationship Id="rId6" Type="http://schemas.openxmlformats.org/officeDocument/2006/relationships/hyperlink" Target="https://adrianroselli.com/2021/03/under-engineered-select-menus.html" TargetMode="External"/></Relationships>

</file>

<file path=ppt/slides/_rels/slide3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4.png"/><Relationship Id="rId4" Type="http://schemas.openxmlformats.org/officeDocument/2006/relationships/image" Target="../media/image35.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6.gif"/></Relationships>

</file>

<file path=ppt/slides/_rels/slide3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4.png"/><Relationship Id="rId4" Type="http://schemas.openxmlformats.org/officeDocument/2006/relationships/image" Target="../media/image36.png"/><Relationship Id="rId5" Type="http://schemas.openxmlformats.org/officeDocument/2006/relationships/video" Target="../media/media6.mp4"/><Relationship Id="rId6" Type="http://schemas.microsoft.com/office/2007/relationships/media" Target="../media/media6.mp4"/><Relationship Id="rId7" Type="http://schemas.openxmlformats.org/officeDocument/2006/relationships/image" Target="../media/image37.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8.png"/><Relationship Id="rId4" Type="http://schemas.openxmlformats.org/officeDocument/2006/relationships/hyperlink" Target="https://www.w3.org/TR/WCAG/#keyboard" TargetMode="External"/><Relationship Id="rId5" Type="http://schemas.openxmlformats.org/officeDocument/2006/relationships/hyperlink" Target="https://www.w3.org/TR/WCAG/#use-of-color" TargetMode="External"/><Relationship Id="rId6" Type="http://schemas.openxmlformats.org/officeDocument/2006/relationships/hyperlink" Target="https://www.w3.org/TR/WCAG/#name-role-value" TargetMode="External"/><Relationship Id="rId7" Type="http://schemas.openxmlformats.org/officeDocument/2006/relationships/video" Target="../media/media7.mp4"/><Relationship Id="rId8" Type="http://schemas.microsoft.com/office/2007/relationships/media" Target="../media/media7.mp4"/><Relationship Id="rId9" Type="http://schemas.openxmlformats.org/officeDocument/2006/relationships/image" Target="../media/image39.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video" Target="../media/media8.mp4"/><Relationship Id="rId4" Type="http://schemas.microsoft.com/office/2007/relationships/media" Target="../media/media8.mp4"/><Relationship Id="rId5" Type="http://schemas.openxmlformats.org/officeDocument/2006/relationships/image" Target="../media/image40.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video" Target="../media/media9.mp4"/><Relationship Id="rId4" Type="http://schemas.microsoft.com/office/2007/relationships/media" Target="../media/media9.mp4"/><Relationship Id="rId5" Type="http://schemas.openxmlformats.org/officeDocument/2006/relationships/image" Target="../media/image41.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2.jpeg"/><Relationship Id="rId6" Type="http://schemas.openxmlformats.org/officeDocument/2006/relationships/image" Target="../media/image9.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video" Target="../media/media10.mp4"/><Relationship Id="rId4" Type="http://schemas.microsoft.com/office/2007/relationships/media" Target="../media/media10.mp4"/><Relationship Id="rId5" Type="http://schemas.openxmlformats.org/officeDocument/2006/relationships/image" Target="../media/image42.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video" Target="../media/media11.mp4"/><Relationship Id="rId4" Type="http://schemas.microsoft.com/office/2007/relationships/media" Target="../media/media11.mp4"/><Relationship Id="rId5" Type="http://schemas.openxmlformats.org/officeDocument/2006/relationships/image" Target="../media/image43.pn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video" Target="../media/media12.mp4"/><Relationship Id="rId4" Type="http://schemas.microsoft.com/office/2007/relationships/media" Target="../media/media12.mp4"/><Relationship Id="rId5" Type="http://schemas.openxmlformats.org/officeDocument/2006/relationships/image" Target="../media/image44.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45.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video" Target="../media/media13.mp4"/><Relationship Id="rId4" Type="http://schemas.microsoft.com/office/2007/relationships/media" Target="../media/media13.mp4"/><Relationship Id="rId5" Type="http://schemas.openxmlformats.org/officeDocument/2006/relationships/image" Target="../media/image46.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video" Target="../media/media14.mp4"/><Relationship Id="rId4" Type="http://schemas.microsoft.com/office/2007/relationships/media" Target="../media/media14.mp4"/><Relationship Id="rId5" Type="http://schemas.openxmlformats.org/officeDocument/2006/relationships/image" Target="../media/image47.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7.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jpeg"/><Relationship Id="rId3" Type="http://schemas.openxmlformats.org/officeDocument/2006/relationships/image" Target="../media/image48.png"/></Relationships>

</file>

<file path=ppt/slides/_rels/slide48.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s://adrianroselli.com/2021/03/under-engineered-select-menus.html" TargetMode="External"/><Relationship Id="rId3" Type="http://schemas.openxmlformats.org/officeDocument/2006/relationships/hyperlink" Target="https://www.tpgi.com/accessibility-theater/" TargetMode="External"/><Relationship Id="rId4" Type="http://schemas.openxmlformats.org/officeDocument/2006/relationships/hyperlink" Target="https://codepen.io/TPG/full/JjeYMBY/16a29113694230a45ba77cddc3a09cac" TargetMode="External"/><Relationship Id="rId5" Type="http://schemas.openxmlformats.org/officeDocument/2006/relationships/hyperlink" Target="https://a11y-tools.com/presentations/SOTB23/Fartboard/v3-fully-accessible.html" TargetMode="External"/><Relationship Id="rId6" Type="http://schemas.openxmlformats.org/officeDocument/2006/relationships/hyperlink" Target="https://www.w3.org/TR/WCAG/#use-of-color)" TargetMode="External"/><Relationship Id="rId7" Type="http://schemas.openxmlformats.org/officeDocument/2006/relationships/hyperlink" Target="https://www.w3.org/TR/WCAG/#non-text-contrast)" TargetMode="External"/><Relationship Id="rId8" Type="http://schemas.openxmlformats.org/officeDocument/2006/relationships/hyperlink" Target="https://www.w3.org/TR/WCAG/#keyboard" TargetMode="External"/><Relationship Id="rId9" Type="http://schemas.openxmlformats.org/officeDocument/2006/relationships/hyperlink" Target="https://www.w3.org/TR/WCAG/#name-role-value" TargetMode="External"/><Relationship Id="rId10" Type="http://schemas.openxmlformats.org/officeDocument/2006/relationships/hyperlink" Target="https://www.w3.org/TR/WCAG/#status-messages)" TargetMode="External"/></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3.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video" Target="../media/media1.mp4"/><Relationship Id="rId4" Type="http://schemas.microsoft.com/office/2007/relationships/media" Target="../media/media1.mp4"/><Relationship Id="rId5" Type="http://schemas.openxmlformats.org/officeDocument/2006/relationships/image" Target="../media/image12.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4" name="Title 1"/>
          <p:cNvSpPr txBox="1"/>
          <p:nvPr>
            <p:ph type="ctrTitle"/>
          </p:nvPr>
        </p:nvSpPr>
        <p:spPr>
          <a:xfrm>
            <a:off x="813271" y="1212079"/>
            <a:ext cx="10927082" cy="1825096"/>
          </a:xfrm>
          <a:prstGeom prst="rect">
            <a:avLst/>
          </a:prstGeom>
        </p:spPr>
        <p:txBody>
          <a:bodyPr/>
          <a:lstStyle>
            <a:lvl1pPr>
              <a:defRPr cap="none" sz="6600"/>
            </a:lvl1pPr>
          </a:lstStyle>
          <a:p>
            <a:pPr/>
            <a:r>
              <a:t>=-</a:t>
            </a:r>
          </a:p>
        </p:txBody>
      </p:sp>
      <p:sp>
        <p:nvSpPr>
          <p:cNvPr id="175" name="Subtitle 2"/>
          <p:cNvSpPr txBox="1"/>
          <p:nvPr>
            <p:ph type="subTitle" sz="quarter" idx="1"/>
          </p:nvPr>
        </p:nvSpPr>
        <p:spPr>
          <a:xfrm>
            <a:off x="813271" y="2310070"/>
            <a:ext cx="9448801" cy="685801"/>
          </a:xfrm>
          <a:prstGeom prst="rect">
            <a:avLst/>
          </a:prstGeom>
        </p:spPr>
        <p:txBody>
          <a:bodyPr/>
          <a:lstStyle/>
          <a:p>
            <a:pPr defTabSz="365760">
              <a:spcBef>
                <a:spcPts val="400"/>
              </a:spcBef>
              <a:defRPr sz="1760"/>
            </a:pPr>
            <a:br/>
            <a:br/>
            <a:r>
              <a:t>Ian Lloyd, TPGi</a:t>
            </a:r>
          </a:p>
        </p:txBody>
      </p:sp>
      <p:sp>
        <p:nvSpPr>
          <p:cNvPr id="176" name="Date Placeholder 3"/>
          <p:cNvSpPr txBox="1"/>
          <p:nvPr/>
        </p:nvSpPr>
        <p:spPr>
          <a:xfrm>
            <a:off x="6524600" y="3403627"/>
            <a:ext cx="4789032" cy="12090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r">
              <a:defRPr sz="3600">
                <a:solidFill>
                  <a:srgbClr val="FFFFFF"/>
                </a:solidFill>
              </a:defRPr>
            </a:lvl1pPr>
          </a:lstStyle>
          <a:p>
            <a:pPr/>
            <a:r>
              <a:t>State of the Browser 23rd Sep 2023</a:t>
            </a:r>
          </a:p>
        </p:txBody>
      </p:sp>
      <p:pic>
        <p:nvPicPr>
          <p:cNvPr id="177" name="Image" descr="Image"/>
          <p:cNvPicPr>
            <a:picLocks noChangeAspect="1"/>
          </p:cNvPicPr>
          <p:nvPr/>
        </p:nvPicPr>
        <p:blipFill>
          <a:blip r:embed="rId2">
            <a:extLst/>
          </a:blip>
          <a:stretch>
            <a:fillRect/>
          </a:stretch>
        </p:blipFill>
        <p:spPr>
          <a:xfrm>
            <a:off x="0" y="0"/>
            <a:ext cx="12192000" cy="6858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Title 1"/>
          <p:cNvSpPr txBox="1"/>
          <p:nvPr>
            <p:ph type="title"/>
          </p:nvPr>
        </p:nvSpPr>
        <p:spPr>
          <a:xfrm>
            <a:off x="5760720" y="764373"/>
            <a:ext cx="5745480" cy="1293028"/>
          </a:xfrm>
          <a:prstGeom prst="rect">
            <a:avLst/>
          </a:prstGeom>
        </p:spPr>
        <p:txBody>
          <a:bodyPr/>
          <a:lstStyle>
            <a:lvl1pPr>
              <a:defRPr cap="none"/>
            </a:lvl1pPr>
          </a:lstStyle>
          <a:p>
            <a:pPr/>
            <a:r>
              <a:t>Great. That’s gonna get me sooooo far</a:t>
            </a:r>
          </a:p>
        </p:txBody>
      </p:sp>
      <p:sp>
        <p:nvSpPr>
          <p:cNvPr id="230" name="Content Placeholder 2"/>
          <p:cNvSpPr txBox="1"/>
          <p:nvPr>
            <p:ph type="body" idx="1"/>
          </p:nvPr>
        </p:nvSpPr>
        <p:spPr>
          <a:xfrm>
            <a:off x="990600" y="2694341"/>
            <a:ext cx="10820400" cy="3399287"/>
          </a:xfrm>
          <a:prstGeom prst="rect">
            <a:avLst/>
          </a:prstGeom>
        </p:spPr>
        <p:txBody>
          <a:bodyPr/>
          <a:lstStyle>
            <a:lvl1pPr>
              <a:defRPr sz="5400"/>
            </a:lvl1pPr>
          </a:lstStyle>
          <a:p>
            <a:pPr/>
            <a:r>
              <a:t>Most websites are more than just a collection of buttons</a:t>
            </a:r>
          </a:p>
        </p:txBody>
      </p:sp>
      <p:sp>
        <p:nvSpPr>
          <p:cNvPr id="231" name="Content Placeholder 2"/>
          <p:cNvSpPr txBox="1"/>
          <p:nvPr/>
        </p:nvSpPr>
        <p:spPr>
          <a:xfrm>
            <a:off x="3916679" y="4783947"/>
            <a:ext cx="5943601" cy="1921006"/>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marL="228600" indent="-228600" defTabSz="914400">
              <a:lnSpc>
                <a:spcPct val="90000"/>
              </a:lnSpc>
              <a:spcBef>
                <a:spcPts val="1000"/>
              </a:spcBef>
              <a:buSzPct val="100000"/>
              <a:buFont typeface="Arial"/>
              <a:buChar char="•"/>
              <a:defRPr sz="6000">
                <a:solidFill>
                  <a:srgbClr val="FFFFFF"/>
                </a:solidFill>
              </a:defRPr>
            </a:pPr>
            <a:r>
              <a:rPr i="1"/>
              <a:t>Most</a:t>
            </a:r>
            <a:r>
              <a:rPr sz="4000"/>
              <a:t>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2" presetID="15" grpId="1" fill="hold">
                                  <p:stCondLst>
                                    <p:cond delay="0"/>
                                  </p:stCondLst>
                                  <p:iterate type="el" backwards="0">
                                    <p:tmAbs val="0"/>
                                  </p:iterate>
                                  <p:childTnLst>
                                    <p:set>
                                      <p:cBhvr>
                                        <p:cTn id="6" fill="hold"/>
                                        <p:tgtEl>
                                          <p:spTgt spid="231"/>
                                        </p:tgtEl>
                                        <p:attrNameLst>
                                          <p:attrName>style.visibility</p:attrName>
                                        </p:attrNameLst>
                                      </p:cBhvr>
                                      <p:to>
                                        <p:strVal val="visible"/>
                                      </p:to>
                                    </p:set>
                                    <p:anim calcmode="lin" valueType="num">
                                      <p:cBhvr>
                                        <p:cTn id="7" dur="600" fill="hold"/>
                                        <p:tgtEl>
                                          <p:spTgt spid="231"/>
                                        </p:tgtEl>
                                        <p:attrNameLst>
                                          <p:attrName>ppt_w</p:attrName>
                                        </p:attrNameLst>
                                      </p:cBhvr>
                                      <p:tavLst>
                                        <p:tav tm="0">
                                          <p:val>
                                            <p:fltVal val="0"/>
                                          </p:val>
                                        </p:tav>
                                        <p:tav tm="100000">
                                          <p:val>
                                            <p:strVal val="#ppt_w"/>
                                          </p:val>
                                        </p:tav>
                                      </p:tavLst>
                                    </p:anim>
                                    <p:anim calcmode="lin" valueType="num">
                                      <p:cBhvr>
                                        <p:cTn id="8" dur="600" fill="hold"/>
                                        <p:tgtEl>
                                          <p:spTgt spid="231"/>
                                        </p:tgtEl>
                                        <p:attrNameLst>
                                          <p:attrName>ppt_h</p:attrName>
                                        </p:attrNameLst>
                                      </p:cBhvr>
                                      <p:tavLst>
                                        <p:tav tm="0">
                                          <p:val>
                                            <p:fltVal val="0"/>
                                          </p:val>
                                        </p:tav>
                                        <p:tav tm="100000">
                                          <p:val>
                                            <p:strVal val="#ppt_h"/>
                                          </p:val>
                                        </p:tav>
                                      </p:tavLst>
                                    </p:anim>
                                    <p:anim calcmode="lin" valueType="num">
                                      <p:cBhvr>
                                        <p:cTn id="9" dur="600" fill="hold"/>
                                        <p:tgtEl>
                                          <p:spTgt spid="231"/>
                                        </p:tgtEl>
                                        <p:attrNameLst>
                                          <p:attrName>ppt_x</p:attrName>
                                        </p:attrNameLst>
                                      </p:cBhvr>
                                      <p:tavLst>
                                        <p:tav tm="0" fmla="#ppt_x+(cos(-2*pi*(1-$))*-#ppt_x-sin(-2*pi*(1-$))*(1-#ppt_y))*(1-$)">
                                          <p:val>
                                            <p:fltVal val="0"/>
                                          </p:val>
                                        </p:tav>
                                        <p:tav tm="100000">
                                          <p:val>
                                            <p:fltVal val="1"/>
                                          </p:val>
                                        </p:tav>
                                      </p:tavLst>
                                    </p:anim>
                                    <p:anim calcmode="lin" valueType="num">
                                      <p:cBhvr>
                                        <p:cTn id="10" dur="600" fill="hold"/>
                                        <p:tgtEl>
                                          <p:spTgt spid="23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1" grpId="1"/>
    </p:bld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5" name="Picture 1" descr="Picture 1"/>
          <p:cNvPicPr>
            <a:picLocks noChangeAspect="1"/>
          </p:cNvPicPr>
          <p:nvPr/>
        </p:nvPicPr>
        <p:blipFill>
          <a:blip r:embed="rId3">
            <a:extLst/>
          </a:blip>
          <a:stretch>
            <a:fillRect/>
          </a:stretch>
        </p:blipFill>
        <p:spPr>
          <a:xfrm>
            <a:off x="4978274" y="2386577"/>
            <a:ext cx="6931786" cy="3411739"/>
          </a:xfrm>
          <a:prstGeom prst="rect">
            <a:avLst/>
          </a:prstGeom>
          <a:ln w="12700">
            <a:miter lim="400000"/>
          </a:ln>
        </p:spPr>
      </p:pic>
      <p:sp>
        <p:nvSpPr>
          <p:cNvPr id="236" name="Title 1"/>
          <p:cNvSpPr txBox="1"/>
          <p:nvPr>
            <p:ph type="title"/>
          </p:nvPr>
        </p:nvSpPr>
        <p:spPr>
          <a:xfrm>
            <a:off x="5795009" y="694938"/>
            <a:ext cx="6115051" cy="1112907"/>
          </a:xfrm>
          <a:prstGeom prst="rect">
            <a:avLst/>
          </a:prstGeom>
        </p:spPr>
        <p:txBody>
          <a:bodyPr/>
          <a:lstStyle>
            <a:lvl1pPr>
              <a:defRPr sz="4800"/>
            </a:lvl1pPr>
          </a:lstStyle>
          <a:p>
            <a:pPr/>
            <a:r>
              <a:t>Hear Me Out, Here</a:t>
            </a:r>
          </a:p>
        </p:txBody>
      </p:sp>
      <p:sp>
        <p:nvSpPr>
          <p:cNvPr id="237" name="Text Placeholder 3"/>
          <p:cNvSpPr txBox="1"/>
          <p:nvPr>
            <p:ph type="body" sz="quarter" idx="1"/>
          </p:nvPr>
        </p:nvSpPr>
        <p:spPr>
          <a:xfrm>
            <a:off x="492124" y="2386577"/>
            <a:ext cx="4023361" cy="3590809"/>
          </a:xfrm>
          <a:prstGeom prst="rect">
            <a:avLst/>
          </a:prstGeom>
        </p:spPr>
        <p:txBody>
          <a:bodyPr anchor="t"/>
          <a:lstStyle/>
          <a:p>
            <a:pPr marL="0" indent="0">
              <a:buSzTx/>
              <a:buNone/>
              <a:defRPr sz="3600"/>
            </a:pPr>
            <a:r>
              <a:t>Most sites are not soundboards, but if you </a:t>
            </a:r>
            <a:r>
              <a:rPr i="1"/>
              <a:t>were</a:t>
            </a:r>
            <a:r>
              <a:t> building one …</a:t>
            </a:r>
          </a:p>
        </p:txBody>
      </p:sp>
      <p:sp>
        <p:nvSpPr>
          <p:cNvPr id="238" name="Rectangle 7"/>
          <p:cNvSpPr/>
          <p:nvPr/>
        </p:nvSpPr>
        <p:spPr>
          <a:xfrm>
            <a:off x="0" y="-15895"/>
            <a:ext cx="12192000" cy="6842105"/>
          </a:xfrm>
          <a:prstGeom prst="rect">
            <a:avLst/>
          </a:prstGeom>
          <a:solidFill>
            <a:srgbClr val="000000"/>
          </a:solidFill>
          <a:ln w="12700">
            <a:solidFill>
              <a:srgbClr val="000000"/>
            </a:solidFill>
          </a:ln>
        </p:spPr>
        <p:txBody>
          <a:bodyPr lIns="45719" rIns="45719" anchor="ctr"/>
          <a:lstStyle/>
          <a:p>
            <a:pPr algn="ctr">
              <a:defRPr>
                <a:solidFill>
                  <a:srgbClr val="FFFFFF"/>
                </a:solidFill>
              </a:defRPr>
            </a:pPr>
          </a:p>
        </p:txBody>
      </p:sp>
      <p:pic>
        <p:nvPicPr>
          <p:cNvPr id="239" name="Picture 5" descr="Picture 5"/>
          <p:cNvPicPr>
            <a:picLocks noChangeAspect="1"/>
          </p:cNvPicPr>
          <p:nvPr/>
        </p:nvPicPr>
        <p:blipFill>
          <a:blip r:embed="rId4">
            <a:extLst/>
          </a:blip>
          <a:stretch>
            <a:fillRect/>
          </a:stretch>
        </p:blipFill>
        <p:spPr>
          <a:xfrm>
            <a:off x="1845149" y="-31790"/>
            <a:ext cx="7899722" cy="6858001"/>
          </a:xfrm>
          <a:prstGeom prst="rect">
            <a:avLst/>
          </a:prstGeom>
          <a:ln w="12700">
            <a:miter lim="400000"/>
          </a:ln>
        </p:spPr>
      </p:pic>
      <p:pic>
        <p:nvPicPr>
          <p:cNvPr id="240" name="Picture 6" descr="Picture 6"/>
          <p:cNvPicPr>
            <a:picLocks noChangeAspect="1"/>
          </p:cNvPicPr>
          <p:nvPr/>
        </p:nvPicPr>
        <p:blipFill>
          <a:blip r:embed="rId5">
            <a:extLst/>
          </a:blip>
          <a:stretch>
            <a:fillRect/>
          </a:stretch>
        </p:blipFill>
        <p:spPr>
          <a:xfrm>
            <a:off x="1845149" y="-31790"/>
            <a:ext cx="7899722" cy="6858001"/>
          </a:xfrm>
          <a:prstGeom prst="rect">
            <a:avLst/>
          </a:prstGeom>
          <a:ln w="12700">
            <a:miter lim="400000"/>
          </a:ln>
        </p:spPr>
      </p:pic>
      <p:pic>
        <p:nvPicPr>
          <p:cNvPr id="241" name="Picture 1" descr="Picture 1"/>
          <p:cNvPicPr>
            <a:picLocks noChangeAspect="0"/>
          </p:cNvPicPr>
          <p:nvPr/>
        </p:nvPicPr>
        <p:blipFill>
          <a:blip r:embed="rId6">
            <a:extLst/>
          </a:blip>
          <a:stretch>
            <a:fillRect/>
          </a:stretch>
        </p:blipFill>
        <p:spPr>
          <a:xfrm>
            <a:off x="1886621" y="4791"/>
            <a:ext cx="8321041" cy="6842106"/>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2" grpId="1" fill="hold">
                                  <p:stCondLst>
                                    <p:cond delay="0"/>
                                  </p:stCondLst>
                                  <p:iterate type="el" backwards="0">
                                    <p:tmAbs val="0"/>
                                  </p:iterate>
                                  <p:childTnLst>
                                    <p:set>
                                      <p:cBhvr>
                                        <p:cTn id="6" fill="hold"/>
                                        <p:tgtEl>
                                          <p:spTgt spid="235"/>
                                        </p:tgtEl>
                                        <p:attrNameLst>
                                          <p:attrName>style.visibility</p:attrName>
                                        </p:attrNameLst>
                                      </p:cBhvr>
                                      <p:to>
                                        <p:strVal val="visible"/>
                                      </p:to>
                                    </p:set>
                                    <p:animEffect filter="wipe(left)" transition="in">
                                      <p:cBhvr>
                                        <p:cTn id="7" dur="500"/>
                                        <p:tgtEl>
                                          <p:spTgt spid="235"/>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Subtype="8" presetID="22" grpId="2" fill="hold">
                                  <p:stCondLst>
                                    <p:cond delay="0"/>
                                  </p:stCondLst>
                                  <p:iterate type="el" backwards="0">
                                    <p:tmAbs val="0"/>
                                  </p:iterate>
                                  <p:childTnLst>
                                    <p:set>
                                      <p:cBhvr>
                                        <p:cTn id="11" fill="hold"/>
                                        <p:tgtEl>
                                          <p:spTgt spid="239"/>
                                        </p:tgtEl>
                                        <p:attrNameLst>
                                          <p:attrName>style.visibility</p:attrName>
                                        </p:attrNameLst>
                                      </p:cBhvr>
                                      <p:to>
                                        <p:strVal val="visible"/>
                                      </p:to>
                                    </p:set>
                                    <p:animEffect filter="wipe(left)" transition="in">
                                      <p:cBhvr>
                                        <p:cTn id="12" dur="500"/>
                                        <p:tgtEl>
                                          <p:spTgt spid="239"/>
                                        </p:tgtEl>
                                      </p:cBhvr>
                                    </p:animEffect>
                                  </p:childTnLst>
                                </p:cTn>
                              </p:par>
                            </p:childTnLst>
                          </p:cTn>
                        </p:par>
                        <p:par>
                          <p:cTn id="13" fill="hold">
                            <p:stCondLst>
                              <p:cond delay="500"/>
                            </p:stCondLst>
                            <p:childTnLst>
                              <p:par>
                                <p:cTn id="14" presetClass="entr" nodeType="afterEffect" presetID="10" grpId="3" fill="hold">
                                  <p:stCondLst>
                                    <p:cond delay="0"/>
                                  </p:stCondLst>
                                  <p:iterate type="el" backwards="0">
                                    <p:tmAbs val="0"/>
                                  </p:iterate>
                                  <p:childTnLst>
                                    <p:set>
                                      <p:cBhvr>
                                        <p:cTn id="15" fill="hold"/>
                                        <p:tgtEl>
                                          <p:spTgt spid="238"/>
                                        </p:tgtEl>
                                        <p:attrNameLst>
                                          <p:attrName>style.visibility</p:attrName>
                                        </p:attrNameLst>
                                      </p:cBhvr>
                                      <p:to>
                                        <p:strVal val="visible"/>
                                      </p:to>
                                    </p:set>
                                    <p:animEffect filter="fade" transition="in">
                                      <p:cBhvr>
                                        <p:cTn id="16" dur="500"/>
                                        <p:tgtEl>
                                          <p:spTgt spid="238"/>
                                        </p:tgtEl>
                                      </p:cBhvr>
                                    </p:animEffec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12" presetID="18" grpId="4" fill="hold">
                                  <p:stCondLst>
                                    <p:cond delay="0"/>
                                  </p:stCondLst>
                                  <p:iterate type="el" backwards="0">
                                    <p:tmAbs val="0"/>
                                  </p:iterate>
                                  <p:childTnLst>
                                    <p:set>
                                      <p:cBhvr>
                                        <p:cTn id="20" fill="hold"/>
                                        <p:tgtEl>
                                          <p:spTgt spid="240"/>
                                        </p:tgtEl>
                                        <p:attrNameLst>
                                          <p:attrName>style.visibility</p:attrName>
                                        </p:attrNameLst>
                                      </p:cBhvr>
                                      <p:to>
                                        <p:strVal val="visible"/>
                                      </p:to>
                                    </p:set>
                                    <p:animEffect filter="strips(downLeft)" transition="in">
                                      <p:cBhvr>
                                        <p:cTn id="21" dur="500"/>
                                        <p:tgtEl>
                                          <p:spTgt spid="240"/>
                                        </p:tgtEl>
                                      </p:cBhvr>
                                    </p:animEffect>
                                  </p:childTnLst>
                                </p:cTn>
                              </p:par>
                            </p:childTnLst>
                          </p:cTn>
                        </p:par>
                      </p:childTnLst>
                    </p:cTn>
                  </p:par>
                  <p:par>
                    <p:cTn id="22" fill="hold">
                      <p:stCondLst>
                        <p:cond delay="indefinite"/>
                      </p:stCondLst>
                      <p:childTnLst>
                        <p:par>
                          <p:cTn id="23" fill="hold">
                            <p:stCondLst>
                              <p:cond delay="0"/>
                            </p:stCondLst>
                            <p:childTnLst>
                              <p:par>
                                <p:cTn id="24" presetClass="entr" nodeType="clickEffect" presetSubtype="8" presetID="22" grpId="5" fill="hold">
                                  <p:stCondLst>
                                    <p:cond delay="0"/>
                                  </p:stCondLst>
                                  <p:iterate type="el" backwards="0">
                                    <p:tmAbs val="0"/>
                                  </p:iterate>
                                  <p:childTnLst>
                                    <p:set>
                                      <p:cBhvr>
                                        <p:cTn id="25" fill="hold"/>
                                        <p:tgtEl>
                                          <p:spTgt spid="241"/>
                                        </p:tgtEl>
                                        <p:attrNameLst>
                                          <p:attrName>style.visibility</p:attrName>
                                        </p:attrNameLst>
                                      </p:cBhvr>
                                      <p:to>
                                        <p:strVal val="visible"/>
                                      </p:to>
                                    </p:set>
                                    <p:animEffect filter="wipe(left)" transition="in">
                                      <p:cBhvr>
                                        <p:cTn id="26" dur="500"/>
                                        <p:tgtEl>
                                          <p:spTgt spid="24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8" grpId="3"/>
      <p:bldP build="whole" bldLvl="1" animBg="1" rev="0" advAuto="0" spid="239" grpId="2"/>
      <p:bldP build="whole" bldLvl="1" animBg="1" rev="0" advAuto="0" spid="240" grpId="4"/>
      <p:bldP build="whole" bldLvl="1" animBg="1" rev="0" advAuto="0" spid="241" grpId="5"/>
      <p:bldP build="whole" bldLvl="1" animBg="1" rev="0" advAuto="0" spid="235" grpId="1"/>
    </p:bld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5" name="Picture 1" descr="Picture 1"/>
          <p:cNvPicPr>
            <a:picLocks noChangeAspect="1"/>
          </p:cNvPicPr>
          <p:nvPr/>
        </p:nvPicPr>
        <p:blipFill>
          <a:blip r:embed="rId3">
            <a:extLst/>
          </a:blip>
          <a:stretch>
            <a:fillRect/>
          </a:stretch>
        </p:blipFill>
        <p:spPr>
          <a:xfrm>
            <a:off x="2956560" y="1070439"/>
            <a:ext cx="7848601" cy="5487077"/>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262626"/>
        </a:solidFill>
      </p:bgPr>
    </p:bg>
    <p:spTree>
      <p:nvGrpSpPr>
        <p:cNvPr id="1" name=""/>
        <p:cNvGrpSpPr/>
        <p:nvPr/>
      </p:nvGrpSpPr>
      <p:grpSpPr>
        <a:xfrm>
          <a:off x="0" y="0"/>
          <a:ext cx="0" cy="0"/>
          <a:chOff x="0" y="0"/>
          <a:chExt cx="0" cy="0"/>
        </a:xfrm>
      </p:grpSpPr>
      <p:sp>
        <p:nvSpPr>
          <p:cNvPr id="249" name="Title 1"/>
          <p:cNvSpPr txBox="1"/>
          <p:nvPr>
            <p:ph type="title"/>
          </p:nvPr>
        </p:nvSpPr>
        <p:spPr>
          <a:xfrm>
            <a:off x="2225040" y="1889760"/>
            <a:ext cx="6751320" cy="2061949"/>
          </a:xfrm>
          <a:prstGeom prst="rect">
            <a:avLst/>
          </a:prstGeom>
        </p:spPr>
        <p:txBody>
          <a:bodyPr/>
          <a:lstStyle/>
          <a:p>
            <a:pPr algn="l">
              <a:defRPr sz="6600"/>
            </a:pPr>
            <a:r>
              <a:t>The Horror, </a:t>
            </a:r>
            <a:br/>
            <a:r>
              <a:t>     The Horror</a:t>
            </a:r>
          </a:p>
        </p:txBody>
      </p:sp>
    </p:spTree>
  </p:cSld>
  <p:clrMapOvr>
    <a:masterClrMapping/>
  </p:clrMapOvr>
  <mc:AlternateContent xmlns:mc="http://schemas.openxmlformats.org/markup-compatibility/2006">
    <mc:Choice xmlns:p14="http://schemas.microsoft.com/office/powerpoint/2010/main" Requires="p14">
      <p:transition spd="slow" advClick="1" p14:dur="1200">
        <p:fad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262626"/>
        </a:solidFill>
      </p:bgPr>
    </p:bg>
    <p:spTree>
      <p:nvGrpSpPr>
        <p:cNvPr id="1" name=""/>
        <p:cNvGrpSpPr/>
        <p:nvPr/>
      </p:nvGrpSpPr>
      <p:grpSpPr>
        <a:xfrm>
          <a:off x="0" y="0"/>
          <a:ext cx="0" cy="0"/>
          <a:chOff x="0" y="0"/>
          <a:chExt cx="0" cy="0"/>
        </a:xfrm>
      </p:grpSpPr>
      <p:sp>
        <p:nvSpPr>
          <p:cNvPr id="253" name="Title 1"/>
          <p:cNvSpPr txBox="1"/>
          <p:nvPr>
            <p:ph type="title"/>
          </p:nvPr>
        </p:nvSpPr>
        <p:spPr>
          <a:xfrm>
            <a:off x="2895600" y="764373"/>
            <a:ext cx="8610600" cy="1293028"/>
          </a:xfrm>
          <a:prstGeom prst="rect">
            <a:avLst/>
          </a:prstGeom>
        </p:spPr>
        <p:txBody>
          <a:bodyPr/>
          <a:lstStyle>
            <a:lvl1pPr>
              <a:defRPr cap="none"/>
            </a:lvl1pPr>
          </a:lstStyle>
          <a:p>
            <a:pPr/>
            <a:r>
              <a:t>Is it a linkput?</a:t>
            </a:r>
          </a:p>
        </p:txBody>
      </p:sp>
      <p:pic>
        <p:nvPicPr>
          <p:cNvPr id="254" name="Picture 1" descr="Picture 1"/>
          <p:cNvPicPr>
            <a:picLocks noChangeAspect="1"/>
          </p:cNvPicPr>
          <p:nvPr/>
        </p:nvPicPr>
        <p:blipFill>
          <a:blip r:embed="rId3">
            <a:extLst/>
          </a:blip>
          <a:stretch>
            <a:fillRect/>
          </a:stretch>
        </p:blipFill>
        <p:spPr>
          <a:xfrm>
            <a:off x="-175231" y="3048000"/>
            <a:ext cx="12633901" cy="2328079"/>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262626"/>
        </a:solidFill>
      </p:bgPr>
    </p:bg>
    <p:spTree>
      <p:nvGrpSpPr>
        <p:cNvPr id="1" name=""/>
        <p:cNvGrpSpPr/>
        <p:nvPr/>
      </p:nvGrpSpPr>
      <p:grpSpPr>
        <a:xfrm>
          <a:off x="0" y="0"/>
          <a:ext cx="0" cy="0"/>
          <a:chOff x="0" y="0"/>
          <a:chExt cx="0" cy="0"/>
        </a:xfrm>
      </p:grpSpPr>
      <p:sp>
        <p:nvSpPr>
          <p:cNvPr id="258" name="Title 1"/>
          <p:cNvSpPr txBox="1"/>
          <p:nvPr>
            <p:ph type="title"/>
          </p:nvPr>
        </p:nvSpPr>
        <p:spPr>
          <a:xfrm>
            <a:off x="2895600" y="764373"/>
            <a:ext cx="8610600" cy="1293028"/>
          </a:xfrm>
          <a:prstGeom prst="rect">
            <a:avLst/>
          </a:prstGeom>
        </p:spPr>
        <p:txBody>
          <a:bodyPr/>
          <a:lstStyle>
            <a:lvl1pPr>
              <a:defRPr cap="none"/>
            </a:lvl1pPr>
          </a:lstStyle>
          <a:p>
            <a:pPr/>
            <a:r>
              <a:t>The classic </a:t>
            </a:r>
          </a:p>
        </p:txBody>
      </p:sp>
      <p:pic>
        <p:nvPicPr>
          <p:cNvPr id="259" name="Picture 1" descr="Picture 1"/>
          <p:cNvPicPr>
            <a:picLocks noChangeAspect="1"/>
          </p:cNvPicPr>
          <p:nvPr/>
        </p:nvPicPr>
        <p:blipFill>
          <a:blip r:embed="rId3">
            <a:extLst/>
          </a:blip>
          <a:stretch>
            <a:fillRect/>
          </a:stretch>
        </p:blipFill>
        <p:spPr>
          <a:xfrm>
            <a:off x="-83986" y="3124200"/>
            <a:ext cx="12330588" cy="201168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262626"/>
        </a:solidFill>
      </p:bgPr>
    </p:bg>
    <p:spTree>
      <p:nvGrpSpPr>
        <p:cNvPr id="1" name=""/>
        <p:cNvGrpSpPr/>
        <p:nvPr/>
      </p:nvGrpSpPr>
      <p:grpSpPr>
        <a:xfrm>
          <a:off x="0" y="0"/>
          <a:ext cx="0" cy="0"/>
          <a:chOff x="0" y="0"/>
          <a:chExt cx="0" cy="0"/>
        </a:xfrm>
      </p:grpSpPr>
      <p:sp>
        <p:nvSpPr>
          <p:cNvPr id="263" name="Title 1"/>
          <p:cNvSpPr txBox="1"/>
          <p:nvPr>
            <p:ph type="title"/>
          </p:nvPr>
        </p:nvSpPr>
        <p:spPr>
          <a:xfrm>
            <a:off x="5501640" y="764373"/>
            <a:ext cx="6004561" cy="1293028"/>
          </a:xfrm>
          <a:prstGeom prst="rect">
            <a:avLst/>
          </a:prstGeom>
        </p:spPr>
        <p:txBody>
          <a:bodyPr/>
          <a:lstStyle>
            <a:lvl1pPr>
              <a:defRPr cap="none"/>
            </a:lvl1pPr>
          </a:lstStyle>
          <a:p>
            <a:pPr/>
            <a:r>
              <a:t>It’s a list if I keep saying it’s a list</a:t>
            </a:r>
          </a:p>
        </p:txBody>
      </p:sp>
      <p:pic>
        <p:nvPicPr>
          <p:cNvPr id="264" name="Picture 1" descr="Picture 1"/>
          <p:cNvPicPr>
            <a:picLocks noChangeAspect="1"/>
          </p:cNvPicPr>
          <p:nvPr/>
        </p:nvPicPr>
        <p:blipFill>
          <a:blip r:embed="rId3">
            <a:extLst/>
          </a:blip>
          <a:stretch>
            <a:fillRect/>
          </a:stretch>
        </p:blipFill>
        <p:spPr>
          <a:xfrm>
            <a:off x="-38358" y="2423161"/>
            <a:ext cx="12260838" cy="3655227"/>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262626"/>
        </a:solidFill>
      </p:bgPr>
    </p:bg>
    <p:spTree>
      <p:nvGrpSpPr>
        <p:cNvPr id="1" name=""/>
        <p:cNvGrpSpPr/>
        <p:nvPr/>
      </p:nvGrpSpPr>
      <p:grpSpPr>
        <a:xfrm>
          <a:off x="0" y="0"/>
          <a:ext cx="0" cy="0"/>
          <a:chOff x="0" y="0"/>
          <a:chExt cx="0" cy="0"/>
        </a:xfrm>
      </p:grpSpPr>
      <p:sp>
        <p:nvSpPr>
          <p:cNvPr id="268" name="Title 1"/>
          <p:cNvSpPr txBox="1"/>
          <p:nvPr>
            <p:ph type="title"/>
          </p:nvPr>
        </p:nvSpPr>
        <p:spPr>
          <a:xfrm>
            <a:off x="3048000" y="764373"/>
            <a:ext cx="8458200" cy="1293028"/>
          </a:xfrm>
          <a:prstGeom prst="rect">
            <a:avLst/>
          </a:prstGeom>
        </p:spPr>
        <p:txBody>
          <a:bodyPr/>
          <a:lstStyle>
            <a:lvl1pPr>
              <a:defRPr cap="none"/>
            </a:lvl1pPr>
          </a:lstStyle>
          <a:p>
            <a:pPr/>
            <a:r>
              <a:t>The disclosure / checkbox / button / link / heading combo</a:t>
            </a:r>
          </a:p>
        </p:txBody>
      </p:sp>
      <p:pic>
        <p:nvPicPr>
          <p:cNvPr id="269" name="Picture 1" descr="Picture 1"/>
          <p:cNvPicPr>
            <a:picLocks noChangeAspect="1"/>
          </p:cNvPicPr>
          <p:nvPr/>
        </p:nvPicPr>
        <p:blipFill>
          <a:blip r:embed="rId3">
            <a:extLst/>
          </a:blip>
          <a:stretch>
            <a:fillRect/>
          </a:stretch>
        </p:blipFill>
        <p:spPr>
          <a:xfrm>
            <a:off x="-91440" y="2835711"/>
            <a:ext cx="12283441" cy="2422089"/>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3" name="Picture 1" descr="Picture 1"/>
          <p:cNvPicPr>
            <a:picLocks noChangeAspect="0"/>
          </p:cNvPicPr>
          <p:nvPr/>
        </p:nvPicPr>
        <p:blipFill>
          <a:blip r:embed="rId3">
            <a:extLst/>
          </a:blip>
          <a:stretch>
            <a:fillRect/>
          </a:stretch>
        </p:blipFill>
        <p:spPr>
          <a:xfrm>
            <a:off x="-4824" y="0"/>
            <a:ext cx="12196824" cy="6858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7" name="Title 1"/>
          <p:cNvSpPr txBox="1"/>
          <p:nvPr>
            <p:ph type="title"/>
          </p:nvPr>
        </p:nvSpPr>
        <p:spPr>
          <a:xfrm>
            <a:off x="2346960" y="962493"/>
            <a:ext cx="7299960" cy="1293028"/>
          </a:xfrm>
          <a:prstGeom prst="rect">
            <a:avLst/>
          </a:prstGeom>
        </p:spPr>
        <p:txBody>
          <a:bodyPr/>
          <a:lstStyle>
            <a:lvl1pPr>
              <a:defRPr cap="none"/>
            </a:lvl1pPr>
          </a:lstStyle>
          <a:p>
            <a:pPr/>
            <a:r>
              <a:t>I have a theory about this …</a:t>
            </a:r>
          </a:p>
        </p:txBody>
      </p:sp>
      <p:pic>
        <p:nvPicPr>
          <p:cNvPr id="278" name="Picture 1" descr="Picture 1"/>
          <p:cNvPicPr>
            <a:picLocks noChangeAspect="0"/>
          </p:cNvPicPr>
          <p:nvPr/>
        </p:nvPicPr>
        <p:blipFill>
          <a:blip r:embed="rId3">
            <a:extLst/>
          </a:blip>
          <a:stretch>
            <a:fillRect/>
          </a:stretch>
        </p:blipFill>
        <p:spPr>
          <a:xfrm>
            <a:off x="2527300" y="2184400"/>
            <a:ext cx="7137400" cy="40132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9" name="Title 1"/>
          <p:cNvSpPr txBox="1"/>
          <p:nvPr>
            <p:ph type="ctrTitle"/>
          </p:nvPr>
        </p:nvSpPr>
        <p:spPr>
          <a:xfrm>
            <a:off x="813271" y="1212079"/>
            <a:ext cx="10927082" cy="1825096"/>
          </a:xfrm>
          <a:prstGeom prst="rect">
            <a:avLst/>
          </a:prstGeom>
        </p:spPr>
        <p:txBody>
          <a:bodyPr/>
          <a:lstStyle>
            <a:lvl1pPr defTabSz="813816">
              <a:defRPr cap="none" sz="5874"/>
            </a:lvl1pPr>
          </a:lstStyle>
          <a:p>
            <a:pPr/>
            <a:r>
              <a:t>Accessibility is easy … except for when it isn’t</a:t>
            </a:r>
          </a:p>
        </p:txBody>
      </p:sp>
      <p:sp>
        <p:nvSpPr>
          <p:cNvPr id="180" name="Subtitle 2"/>
          <p:cNvSpPr txBox="1"/>
          <p:nvPr>
            <p:ph type="subTitle" sz="quarter" idx="1"/>
          </p:nvPr>
        </p:nvSpPr>
        <p:spPr>
          <a:xfrm>
            <a:off x="813271" y="2310070"/>
            <a:ext cx="9448801" cy="685801"/>
          </a:xfrm>
          <a:prstGeom prst="rect">
            <a:avLst/>
          </a:prstGeom>
        </p:spPr>
        <p:txBody>
          <a:bodyPr/>
          <a:lstStyle/>
          <a:p>
            <a:pPr defTabSz="365760">
              <a:spcBef>
                <a:spcPts val="400"/>
              </a:spcBef>
              <a:defRPr sz="1760"/>
            </a:pPr>
            <a:br/>
            <a:br/>
            <a:r>
              <a:t>Ian Lloyd, TPGi</a:t>
            </a:r>
          </a:p>
        </p:txBody>
      </p:sp>
      <p:sp>
        <p:nvSpPr>
          <p:cNvPr id="181" name="Date Placeholder 3"/>
          <p:cNvSpPr txBox="1"/>
          <p:nvPr/>
        </p:nvSpPr>
        <p:spPr>
          <a:xfrm>
            <a:off x="6524600" y="3403627"/>
            <a:ext cx="4789032" cy="12090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r">
              <a:defRPr sz="3600">
                <a:solidFill>
                  <a:srgbClr val="FFFFFF"/>
                </a:solidFill>
              </a:defRPr>
            </a:lvl1pPr>
          </a:lstStyle>
          <a:p>
            <a:pPr/>
            <a:r>
              <a:t>State of the Browser 23rd Sep 2023</a:t>
            </a:r>
          </a:p>
        </p:txBody>
      </p:sp>
      <p:sp>
        <p:nvSpPr>
          <p:cNvPr id="182" name="Date Placeholder 3"/>
          <p:cNvSpPr txBox="1"/>
          <p:nvPr/>
        </p:nvSpPr>
        <p:spPr>
          <a:xfrm>
            <a:off x="727319" y="3381042"/>
            <a:ext cx="4789032" cy="650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3600">
                <a:solidFill>
                  <a:srgbClr val="FFFFFF"/>
                </a:solidFill>
              </a:defRPr>
            </a:lvl1pPr>
          </a:lstStyle>
          <a:p>
            <a:pPr/>
            <a:r>
              <a:t>Ian Lloyd, TPGi</a:t>
            </a:r>
          </a:p>
        </p:txBody>
      </p:sp>
      <p:pic>
        <p:nvPicPr>
          <p:cNvPr id="183" name="state-of-the-bro.jpg" descr="state-of-the-bro.jpg"/>
          <p:cNvPicPr>
            <a:picLocks noChangeAspect="1"/>
          </p:cNvPicPr>
          <p:nvPr/>
        </p:nvPicPr>
        <p:blipFill>
          <a:blip r:embed="rId3">
            <a:extLst/>
          </a:blip>
          <a:stretch>
            <a:fillRect/>
          </a:stretch>
        </p:blipFill>
        <p:spPr>
          <a:xfrm>
            <a:off x="39490" y="1339203"/>
            <a:ext cx="12113020" cy="3196776"/>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 presetID="2" grpId="1" fill="hold">
                                  <p:stCondLst>
                                    <p:cond delay="0"/>
                                  </p:stCondLst>
                                  <p:iterate type="el" backwards="0">
                                    <p:tmAbs val="0"/>
                                  </p:iterate>
                                  <p:childTnLst>
                                    <p:set>
                                      <p:cBhvr>
                                        <p:cTn id="6" fill="hold"/>
                                        <p:tgtEl>
                                          <p:spTgt spid="183"/>
                                        </p:tgtEl>
                                        <p:attrNameLst>
                                          <p:attrName>style.visibility</p:attrName>
                                        </p:attrNameLst>
                                      </p:cBhvr>
                                      <p:to>
                                        <p:strVal val="visible"/>
                                      </p:to>
                                    </p:set>
                                    <p:anim calcmode="lin" valueType="num">
                                      <p:cBhvr>
                                        <p:cTn id="7" dur="1000" fill="hold"/>
                                        <p:tgtEl>
                                          <p:spTgt spid="183"/>
                                        </p:tgtEl>
                                        <p:attrNameLst>
                                          <p:attrName>ppt_x</p:attrName>
                                        </p:attrNameLst>
                                      </p:cBhvr>
                                      <p:tavLst>
                                        <p:tav tm="0">
                                          <p:val>
                                            <p:strVal val="#ppt_x"/>
                                          </p:val>
                                        </p:tav>
                                        <p:tav tm="100000">
                                          <p:val>
                                            <p:strVal val="#ppt_x"/>
                                          </p:val>
                                        </p:tav>
                                      </p:tavLst>
                                    </p:anim>
                                    <p:anim calcmode="lin" valueType="num">
                                      <p:cBhvr>
                                        <p:cTn id="8" dur="1000" fill="hold"/>
                                        <p:tgtEl>
                                          <p:spTgt spid="18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3" grpId="1"/>
    </p:bldLst>
  </p:timing>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2" name="Title 1"/>
          <p:cNvSpPr txBox="1"/>
          <p:nvPr>
            <p:ph type="title"/>
          </p:nvPr>
        </p:nvSpPr>
        <p:spPr>
          <a:xfrm>
            <a:off x="3794759" y="764373"/>
            <a:ext cx="7711441" cy="1293028"/>
          </a:xfrm>
          <a:prstGeom prst="rect">
            <a:avLst/>
          </a:prstGeom>
        </p:spPr>
        <p:txBody>
          <a:bodyPr/>
          <a:lstStyle>
            <a:lvl1pPr>
              <a:defRPr cap="none"/>
            </a:lvl1pPr>
          </a:lstStyle>
          <a:p>
            <a:pPr/>
            <a:r>
              <a:t>You can’t just fix any crappy old markup with ARIA</a:t>
            </a:r>
          </a:p>
        </p:txBody>
      </p:sp>
      <p:pic>
        <p:nvPicPr>
          <p:cNvPr id="283" name="Picture 1" descr="Picture 1"/>
          <p:cNvPicPr>
            <a:picLocks noChangeAspect="1"/>
          </p:cNvPicPr>
          <p:nvPr/>
        </p:nvPicPr>
        <p:blipFill>
          <a:blip r:embed="rId3">
            <a:extLst/>
          </a:blip>
          <a:stretch>
            <a:fillRect/>
          </a:stretch>
        </p:blipFill>
        <p:spPr>
          <a:xfrm>
            <a:off x="3124200" y="2184400"/>
            <a:ext cx="5943600" cy="4013200"/>
          </a:xfrm>
          <a:prstGeom prst="rect">
            <a:avLst/>
          </a:prstGeom>
          <a:ln w="12700">
            <a:miter lim="400000"/>
          </a:ln>
        </p:spPr>
      </p:pic>
      <p:grpSp>
        <p:nvGrpSpPr>
          <p:cNvPr id="287" name="Group"/>
          <p:cNvGrpSpPr/>
          <p:nvPr/>
        </p:nvGrpSpPr>
        <p:grpSpPr>
          <a:xfrm>
            <a:off x="818964" y="2156910"/>
            <a:ext cx="9973876" cy="4106891"/>
            <a:chOff x="-16098" y="0"/>
            <a:chExt cx="9973876" cy="4106890"/>
          </a:xfrm>
        </p:grpSpPr>
        <p:sp>
          <p:nvSpPr>
            <p:cNvPr id="284" name="Rectangle"/>
            <p:cNvSpPr/>
            <p:nvPr/>
          </p:nvSpPr>
          <p:spPr>
            <a:xfrm>
              <a:off x="2219197" y="0"/>
              <a:ext cx="6083480" cy="4068179"/>
            </a:xfrm>
            <a:prstGeom prst="rect">
              <a:avLst/>
            </a:prstGeom>
            <a:solidFill>
              <a:srgbClr val="000000"/>
            </a:solidFill>
            <a:ln w="12700" cap="flat">
              <a:solidFill>
                <a:srgbClr val="000000"/>
              </a:solidFill>
              <a:prstDash val="solid"/>
              <a:round/>
            </a:ln>
            <a:effectLst/>
          </p:spPr>
          <p:txBody>
            <a:bodyPr wrap="square" lIns="45719" tIns="45719" rIns="45719" bIns="45719" numCol="1" anchor="ctr">
              <a:noAutofit/>
            </a:bodyPr>
            <a:lstStyle/>
            <a:p>
              <a:pPr algn="ctr">
                <a:defRPr>
                  <a:solidFill>
                    <a:srgbClr val="FFFFFF"/>
                  </a:solidFill>
                </a:defRPr>
              </a:pPr>
            </a:p>
          </p:txBody>
        </p:sp>
        <p:sp>
          <p:nvSpPr>
            <p:cNvPr id="285" name="First Rule of ARIA Use:…"/>
            <p:cNvSpPr txBox="1"/>
            <p:nvPr/>
          </p:nvSpPr>
          <p:spPr>
            <a:xfrm>
              <a:off x="2724545" y="649950"/>
              <a:ext cx="7233233" cy="3456941"/>
            </a:xfrm>
            <a:prstGeom prst="rect">
              <a:avLst/>
            </a:prstGeom>
            <a:solidFill>
              <a:srgbClr val="000000"/>
            </a:solidFill>
            <a:ln w="12700" cap="flat">
              <a:solidFill>
                <a:srgbClr val="000000"/>
              </a:solidFill>
              <a:prstDash val="solid"/>
              <a:round/>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p>
              <a:pPr algn="ctr">
                <a:defRPr b="1" sz="2700">
                  <a:solidFill>
                    <a:srgbClr val="FFFFFF"/>
                  </a:solidFill>
                </a:defRPr>
              </a:pPr>
              <a:r>
                <a:t>First Rule of ARIA Use:</a:t>
              </a:r>
              <a:br/>
            </a:p>
            <a:p>
              <a:pPr algn="ctr">
                <a:defRPr sz="2700">
                  <a:solidFill>
                    <a:srgbClr val="FFFFFF"/>
                  </a:solidFill>
                </a:defRPr>
              </a:pPr>
              <a:r>
                <a:t>"If you can use a native HTML element  or attribute with the semantics and behavior you require already built in, instead of re-purposing an element and adding an ARIA role, state or property to make it accessible, then do so."</a:t>
              </a:r>
            </a:p>
          </p:txBody>
        </p:sp>
        <p:pic>
          <p:nvPicPr>
            <p:cNvPr id="286" name="steve.png" descr="steve.png"/>
            <p:cNvPicPr>
              <a:picLocks noChangeAspect="1"/>
            </p:cNvPicPr>
            <p:nvPr/>
          </p:nvPicPr>
          <p:blipFill>
            <a:blip r:embed="rId4">
              <a:extLst/>
            </a:blip>
            <a:stretch>
              <a:fillRect/>
            </a:stretch>
          </p:blipFill>
          <p:spPr>
            <a:xfrm>
              <a:off x="-16099" y="1567161"/>
              <a:ext cx="2311750" cy="2386592"/>
            </a:xfrm>
            <a:prstGeom prst="rect">
              <a:avLst/>
            </a:prstGeom>
            <a:ln w="12700" cap="flat">
              <a:noFill/>
              <a:miter lim="400000"/>
            </a:ln>
            <a:effectLst/>
          </p:spPr>
        </p:pic>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2" grpId="1" fill="hold">
                                  <p:stCondLst>
                                    <p:cond delay="0"/>
                                  </p:stCondLst>
                                  <p:iterate type="el" backwards="0">
                                    <p:tmAbs val="0"/>
                                  </p:iterate>
                                  <p:childTnLst>
                                    <p:set>
                                      <p:cBhvr>
                                        <p:cTn id="6" fill="hold"/>
                                        <p:tgtEl>
                                          <p:spTgt spid="287"/>
                                        </p:tgtEl>
                                        <p:attrNameLst>
                                          <p:attrName>style.visibility</p:attrName>
                                        </p:attrNameLst>
                                      </p:cBhvr>
                                      <p:to>
                                        <p:strVal val="visible"/>
                                      </p:to>
                                    </p:set>
                                    <p:animEffect filter="wipe(left)" transition="in">
                                      <p:cBhvr>
                                        <p:cTn id="7" dur="500"/>
                                        <p:tgtEl>
                                          <p:spTgt spid="2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87" grpId="1"/>
    </p:bldLst>
  </p:timing>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1" name="Title 1"/>
          <p:cNvSpPr txBox="1"/>
          <p:nvPr>
            <p:ph type="title"/>
          </p:nvPr>
        </p:nvSpPr>
        <p:spPr>
          <a:xfrm>
            <a:off x="2895600" y="764373"/>
            <a:ext cx="8610600" cy="1293028"/>
          </a:xfrm>
          <a:prstGeom prst="rect">
            <a:avLst/>
          </a:prstGeom>
        </p:spPr>
        <p:txBody>
          <a:bodyPr/>
          <a:lstStyle>
            <a:lvl1pPr>
              <a:defRPr cap="none"/>
            </a:lvl1pPr>
          </a:lstStyle>
          <a:p>
            <a:pPr/>
            <a:r>
              <a:t>Why make work for yourself?</a:t>
            </a:r>
          </a:p>
        </p:txBody>
      </p:sp>
      <p:pic>
        <p:nvPicPr>
          <p:cNvPr id="292" name="Picture 1" descr="Picture 1"/>
          <p:cNvPicPr>
            <a:picLocks noChangeAspect="1"/>
          </p:cNvPicPr>
          <p:nvPr/>
        </p:nvPicPr>
        <p:blipFill>
          <a:blip r:embed="rId3">
            <a:extLst/>
          </a:blip>
          <a:stretch>
            <a:fillRect/>
          </a:stretch>
        </p:blipFill>
        <p:spPr>
          <a:xfrm>
            <a:off x="2603500" y="2184400"/>
            <a:ext cx="6997700" cy="40132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2060"/>
        </a:solidFill>
      </p:bgPr>
    </p:bg>
    <p:spTree>
      <p:nvGrpSpPr>
        <p:cNvPr id="1" name=""/>
        <p:cNvGrpSpPr/>
        <p:nvPr/>
      </p:nvGrpSpPr>
      <p:grpSpPr>
        <a:xfrm>
          <a:off x="0" y="0"/>
          <a:ext cx="0" cy="0"/>
          <a:chOff x="0" y="0"/>
          <a:chExt cx="0" cy="0"/>
        </a:xfrm>
      </p:grpSpPr>
      <p:sp>
        <p:nvSpPr>
          <p:cNvPr id="296" name="Title 1"/>
          <p:cNvSpPr txBox="1"/>
          <p:nvPr>
            <p:ph type="title"/>
          </p:nvPr>
        </p:nvSpPr>
        <p:spPr>
          <a:xfrm>
            <a:off x="1440179" y="2616731"/>
            <a:ext cx="9311641" cy="812269"/>
          </a:xfrm>
          <a:prstGeom prst="rect">
            <a:avLst/>
          </a:prstGeom>
        </p:spPr>
        <p:txBody>
          <a:bodyPr/>
          <a:lstStyle>
            <a:lvl1pPr algn="ctr">
              <a:defRPr cap="none"/>
            </a:lvl1pPr>
          </a:lstStyle>
          <a:p>
            <a:pPr/>
            <a:r>
              <a:t>Accessibility is hard part 1: quiz time!</a:t>
            </a:r>
          </a:p>
        </p:txBody>
      </p:sp>
    </p:spTree>
  </p:cSld>
  <p:clrMapOvr>
    <a:masterClrMapping/>
  </p:clrMapOvr>
  <mc:AlternateContent xmlns:mc="http://schemas.openxmlformats.org/markup-compatibility/2006">
    <mc:Choice xmlns:p14="http://schemas.microsoft.com/office/powerpoint/2010/main" Requires="p14">
      <p:transition spd="slow" advClick="1" p14:dur="1200">
        <p:fad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0" name="Title 1"/>
          <p:cNvSpPr txBox="1"/>
          <p:nvPr>
            <p:ph type="title"/>
          </p:nvPr>
        </p:nvSpPr>
        <p:spPr>
          <a:xfrm>
            <a:off x="-883920" y="601813"/>
            <a:ext cx="8610601" cy="1293028"/>
          </a:xfrm>
          <a:prstGeom prst="rect">
            <a:avLst/>
          </a:prstGeom>
        </p:spPr>
        <p:txBody>
          <a:bodyPr/>
          <a:lstStyle>
            <a:lvl1pPr>
              <a:defRPr cap="none"/>
            </a:lvl1pPr>
          </a:lstStyle>
          <a:p>
            <a:pPr/>
            <a:r>
              <a:t>What is this?</a:t>
            </a:r>
          </a:p>
        </p:txBody>
      </p:sp>
      <p:pic>
        <p:nvPicPr>
          <p:cNvPr id="301" name="Picture 1" descr="Picture 1"/>
          <p:cNvPicPr>
            <a:picLocks noChangeAspect="0"/>
          </p:cNvPicPr>
          <p:nvPr/>
        </p:nvPicPr>
        <p:blipFill>
          <a:blip r:embed="rId3">
            <a:extLst/>
          </a:blip>
          <a:stretch>
            <a:fillRect/>
          </a:stretch>
        </p:blipFill>
        <p:spPr>
          <a:xfrm>
            <a:off x="2120900" y="2184400"/>
            <a:ext cx="7950200" cy="4013200"/>
          </a:xfrm>
          <a:prstGeom prst="rect">
            <a:avLst/>
          </a:prstGeom>
          <a:ln w="12700">
            <a:miter lim="400000"/>
          </a:ln>
        </p:spPr>
      </p:pic>
      <p:sp>
        <p:nvSpPr>
          <p:cNvPr id="302" name="Rectangle 4"/>
          <p:cNvSpPr/>
          <p:nvPr/>
        </p:nvSpPr>
        <p:spPr>
          <a:xfrm>
            <a:off x="0" y="-15895"/>
            <a:ext cx="12192000" cy="6842105"/>
          </a:xfrm>
          <a:prstGeom prst="rect">
            <a:avLst/>
          </a:prstGeom>
          <a:solidFill>
            <a:srgbClr val="000000"/>
          </a:solidFill>
          <a:ln w="12700">
            <a:solidFill>
              <a:srgbClr val="000000"/>
            </a:solidFill>
          </a:ln>
        </p:spPr>
        <p:txBody>
          <a:bodyPr lIns="45719" rIns="45719" anchor="ctr"/>
          <a:lstStyle/>
          <a:p>
            <a:pPr algn="ctr">
              <a:defRPr>
                <a:solidFill>
                  <a:srgbClr val="FFFFFF"/>
                </a:solidFill>
              </a:defRPr>
            </a:pPr>
          </a:p>
        </p:txBody>
      </p:sp>
      <p:pic>
        <p:nvPicPr>
          <p:cNvPr id="303" name="Picture 3" descr="Picture 3"/>
          <p:cNvPicPr>
            <a:picLocks noChangeAspect="1"/>
          </p:cNvPicPr>
          <p:nvPr/>
        </p:nvPicPr>
        <p:blipFill>
          <a:blip r:embed="rId4">
            <a:extLst/>
          </a:blip>
          <a:stretch>
            <a:fillRect/>
          </a:stretch>
        </p:blipFill>
        <p:spPr>
          <a:xfrm rot="21052744">
            <a:off x="685800" y="2319020"/>
            <a:ext cx="10820400" cy="2616201"/>
          </a:xfrm>
          <a:prstGeom prst="rect">
            <a:avLst/>
          </a:prstGeom>
          <a:ln w="12700">
            <a:miter lim="400000"/>
          </a:ln>
        </p:spPr>
      </p:pic>
      <p:pic>
        <p:nvPicPr>
          <p:cNvPr id="304" name="patterns.jpg" descr="patterns.jpg"/>
          <p:cNvPicPr>
            <a:picLocks noChangeAspect="1"/>
          </p:cNvPicPr>
          <p:nvPr/>
        </p:nvPicPr>
        <p:blipFill>
          <a:blip r:embed="rId5">
            <a:extLst/>
          </a:blip>
          <a:stretch>
            <a:fillRect/>
          </a:stretch>
        </p:blipFill>
        <p:spPr>
          <a:xfrm>
            <a:off x="-68729" y="0"/>
            <a:ext cx="5962014" cy="6858001"/>
          </a:xfrm>
          <a:prstGeom prst="rect">
            <a:avLst/>
          </a:prstGeom>
          <a:ln w="12700">
            <a:miter lim="400000"/>
          </a:ln>
        </p:spPr>
      </p:pic>
      <p:pic>
        <p:nvPicPr>
          <p:cNvPr id="305" name="Accordions-ARE-IN.jpg" descr="Accordions-ARE-IN.jpg"/>
          <p:cNvPicPr>
            <a:picLocks noChangeAspect="1"/>
          </p:cNvPicPr>
          <p:nvPr/>
        </p:nvPicPr>
        <p:blipFill>
          <a:blip r:embed="rId6">
            <a:extLst/>
          </a:blip>
          <a:stretch>
            <a:fillRect/>
          </a:stretch>
        </p:blipFill>
        <p:spPr>
          <a:xfrm>
            <a:off x="5890609" y="-50674"/>
            <a:ext cx="6321824" cy="8743404"/>
          </a:xfrm>
          <a:prstGeom prst="rect">
            <a:avLst/>
          </a:prstGeom>
          <a:ln w="12700">
            <a:miter lim="400000"/>
          </a:ln>
        </p:spPr>
      </p:pic>
      <p:sp>
        <p:nvSpPr>
          <p:cNvPr id="306" name="Patterns are Cool!"/>
          <p:cNvSpPr txBox="1"/>
          <p:nvPr/>
        </p:nvSpPr>
        <p:spPr>
          <a:xfrm>
            <a:off x="-187216" y="5288101"/>
            <a:ext cx="3256114" cy="1488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3900">
                <a:ln w="25400" cap="flat">
                  <a:solidFill>
                    <a:srgbClr val="FFFFFF"/>
                  </a:solidFill>
                  <a:prstDash val="solid"/>
                  <a:miter lim="400000"/>
                </a:ln>
                <a:solidFill>
                  <a:srgbClr val="4A7781"/>
                </a:solidFill>
                <a:latin typeface="Arial Black"/>
                <a:ea typeface="Arial Black"/>
                <a:cs typeface="Arial Black"/>
                <a:sym typeface="Arial Black"/>
              </a:defRPr>
            </a:lvl1pPr>
          </a:lstStyle>
          <a:p>
            <a:pPr/>
            <a:r>
              <a:t>Patterns are Cool!</a:t>
            </a:r>
          </a:p>
        </p:txBody>
      </p:sp>
      <p:pic>
        <p:nvPicPr>
          <p:cNvPr id="307" name="wrong.aiff" descr="wrong.aiff"/>
          <p:cNvPicPr>
            <a:picLocks noChangeAspect="0"/>
          </p:cNvPicPr>
          <p:nvPr>
            <a:audioFile r:link="rId7"/>
            <p:extLst>
              <p:ext uri="{DAA4B4D4-6D71-4841-9C94-3DE7FCFB9230}">
                <p14:media xmlns:p14="http://schemas.microsoft.com/office/powerpoint/2010/main" r:embed="rId8"/>
              </p:ext>
            </p:extLst>
          </p:nvPr>
        </p:nvPicPr>
        <p:blipFill>
          <a:blip r:embed="rId9">
            <a:extLst/>
          </a:blip>
          <a:stretch>
            <a:fillRect/>
          </a:stretch>
        </p:blipFill>
        <p:spPr>
          <a:xfrm>
            <a:off x="3793419" y="1684944"/>
            <a:ext cx="571501" cy="571501"/>
          </a:xfrm>
          <a:prstGeom prst="rect">
            <a:avLst/>
          </a:prstGeom>
          <a:ln w="12700">
            <a:miter lim="400000"/>
          </a:ln>
        </p:spPr>
      </p:pic>
      <p:pic>
        <p:nvPicPr>
          <p:cNvPr id="308" name="Drip.aiff" descr="Drip.aiff"/>
          <p:cNvPicPr>
            <a:picLocks noChangeAspect="0"/>
          </p:cNvPicPr>
          <p:nvPr>
            <a:audioFile r:link="rId10"/>
            <p:extLst>
              <p:ext uri="{DAA4B4D4-6D71-4841-9C94-3DE7FCFB9230}">
                <p14:media xmlns:p14="http://schemas.microsoft.com/office/powerpoint/2010/main" r:embed="rId11"/>
              </p:ext>
            </p:extLst>
          </p:nvPr>
        </p:nvPicPr>
        <p:blipFill>
          <a:blip r:embed="rId9">
            <a:extLst/>
          </a:blip>
          <a:stretch>
            <a:fillRect/>
          </a:stretch>
        </p:blipFill>
        <p:spPr>
          <a:xfrm>
            <a:off x="439001" y="331530"/>
            <a:ext cx="571501" cy="571501"/>
          </a:xfrm>
          <a:prstGeom prst="rect">
            <a:avLst/>
          </a:prstGeom>
          <a:ln w="12700">
            <a:miter lim="400000"/>
          </a:ln>
        </p:spPr>
      </p:pic>
      <p:pic>
        <p:nvPicPr>
          <p:cNvPr id="309" name="Drip.aiff" descr="Drip.aiff"/>
          <p:cNvPicPr>
            <a:picLocks noChangeAspect="0"/>
          </p:cNvPicPr>
          <p:nvPr>
            <a:audioFile r:link="rId10"/>
            <p:extLst>
              <p:ext uri="{DAA4B4D4-6D71-4841-9C94-3DE7FCFB9230}">
                <p14:media xmlns:p14="http://schemas.microsoft.com/office/powerpoint/2010/main" r:embed="rId11"/>
              </p:ext>
            </p:extLst>
          </p:nvPr>
        </p:nvPicPr>
        <p:blipFill>
          <a:blip r:embed="rId9">
            <a:extLst/>
          </a:blip>
          <a:stretch>
            <a:fillRect/>
          </a:stretch>
        </p:blipFill>
        <p:spPr>
          <a:xfrm>
            <a:off x="1458746" y="384856"/>
            <a:ext cx="571501" cy="571501"/>
          </a:xfrm>
          <a:prstGeom prst="rect">
            <a:avLst/>
          </a:prstGeom>
          <a:ln w="12700">
            <a:miter lim="400000"/>
          </a:ln>
        </p:spPr>
      </p:pic>
      <p:pic>
        <p:nvPicPr>
          <p:cNvPr id="310" name="Drip.aiff" descr="Drip.aiff"/>
          <p:cNvPicPr>
            <a:picLocks noChangeAspect="0"/>
          </p:cNvPicPr>
          <p:nvPr>
            <a:audioFile r:link="rId10"/>
            <p:extLst>
              <p:ext uri="{DAA4B4D4-6D71-4841-9C94-3DE7FCFB9230}">
                <p14:media xmlns:p14="http://schemas.microsoft.com/office/powerpoint/2010/main" r:embed="rId11"/>
              </p:ext>
            </p:extLst>
          </p:nvPr>
        </p:nvPicPr>
        <p:blipFill>
          <a:blip r:embed="rId9">
            <a:extLst/>
          </a:blip>
          <a:stretch>
            <a:fillRect/>
          </a:stretch>
        </p:blipFill>
        <p:spPr>
          <a:xfrm>
            <a:off x="379260" y="1428498"/>
            <a:ext cx="571501" cy="5715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228" fill="hold"/>
                                        <p:tgtEl>
                                          <p:spTgt spid="308"/>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1" grpId="2" fill="hold">
                                  <p:stCondLst>
                                    <p:cond delay="0"/>
                                  </p:stCondLst>
                                  <p:childTnLst>
                                    <p:cmd type="call" cmd="playFrom(0.0)">
                                      <p:cBhvr>
                                        <p:cTn id="10" dur="228" fill="hold"/>
                                        <p:tgtEl>
                                          <p:spTgt spid="309"/>
                                        </p:tgtEl>
                                      </p:cBhvr>
                                    </p:cmd>
                                  </p:childTnLst>
                                </p:cTn>
                              </p:par>
                            </p:childTnLst>
                          </p:cTn>
                        </p:par>
                      </p:childTnLst>
                    </p:cTn>
                  </p:par>
                  <p:par>
                    <p:cTn id="11" fill="hold">
                      <p:stCondLst>
                        <p:cond delay="indefinite"/>
                      </p:stCondLst>
                      <p:childTnLst>
                        <p:par>
                          <p:cTn id="12" fill="hold">
                            <p:stCondLst>
                              <p:cond delay="0"/>
                            </p:stCondLst>
                            <p:childTnLst>
                              <p:par>
                                <p:cTn id="13" presetClass="mediacall" nodeType="clickEffect" presetSubtype="0" presetID="1" grpId="3" fill="hold">
                                  <p:stCondLst>
                                    <p:cond delay="0"/>
                                  </p:stCondLst>
                                  <p:childTnLst>
                                    <p:cmd type="call" cmd="playFrom(0.0)">
                                      <p:cBhvr>
                                        <p:cTn id="14" dur="228" fill="hold"/>
                                        <p:tgtEl>
                                          <p:spTgt spid="310"/>
                                        </p:tgtEl>
                                      </p:cBhvr>
                                    </p:cmd>
                                  </p:childTnLst>
                                </p:cTn>
                              </p:par>
                            </p:childTnLst>
                          </p:cTn>
                        </p:par>
                      </p:childTnLst>
                    </p:cTn>
                  </p:par>
                  <p:par>
                    <p:cTn id="15" fill="hold">
                      <p:stCondLst>
                        <p:cond delay="indefinite"/>
                      </p:stCondLst>
                      <p:childTnLst>
                        <p:par>
                          <p:cTn id="16" fill="hold">
                            <p:stCondLst>
                              <p:cond delay="0"/>
                            </p:stCondLst>
                            <p:childTnLst>
                              <p:par>
                                <p:cTn id="17" presetClass="mediacall" nodeType="clickEffect" presetSubtype="0" presetID="1" grpId="4" fill="hold">
                                  <p:stCondLst>
                                    <p:cond delay="0"/>
                                  </p:stCondLst>
                                  <p:childTnLst>
                                    <p:cmd type="call" cmd="playFrom(0.0)">
                                      <p:cBhvr>
                                        <p:cTn id="18" dur="475" fill="hold"/>
                                        <p:tgtEl>
                                          <p:spTgt spid="307"/>
                                        </p:tgtEl>
                                      </p:cBhvr>
                                    </p:cmd>
                                  </p:childTnLst>
                                </p:cTn>
                              </p:par>
                            </p:childTnLst>
                          </p:cTn>
                        </p:par>
                        <p:par>
                          <p:cTn id="19" fill="hold">
                            <p:stCondLst>
                              <p:cond delay="475"/>
                            </p:stCondLst>
                            <p:childTnLst>
                              <p:par>
                                <p:cTn id="20" presetClass="entr" nodeType="afterEffect" presetSubtype="16" presetID="23" grpId="5" fill="hold">
                                  <p:stCondLst>
                                    <p:cond delay="0"/>
                                  </p:stCondLst>
                                  <p:iterate type="el" backwards="0">
                                    <p:tmAbs val="0"/>
                                  </p:iterate>
                                  <p:childTnLst>
                                    <p:set>
                                      <p:cBhvr>
                                        <p:cTn id="21" fill="hold"/>
                                        <p:tgtEl>
                                          <p:spTgt spid="302"/>
                                        </p:tgtEl>
                                        <p:attrNameLst>
                                          <p:attrName>style.visibility</p:attrName>
                                        </p:attrNameLst>
                                      </p:cBhvr>
                                      <p:to>
                                        <p:strVal val="visible"/>
                                      </p:to>
                                    </p:set>
                                    <p:anim calcmode="lin" valueType="num">
                                      <p:cBhvr>
                                        <p:cTn id="22" dur="500" fill="hold"/>
                                        <p:tgtEl>
                                          <p:spTgt spid="302"/>
                                        </p:tgtEl>
                                        <p:attrNameLst>
                                          <p:attrName>ppt_w</p:attrName>
                                        </p:attrNameLst>
                                      </p:cBhvr>
                                      <p:tavLst>
                                        <p:tav tm="0">
                                          <p:val>
                                            <p:fltVal val="0"/>
                                          </p:val>
                                        </p:tav>
                                        <p:tav tm="100000">
                                          <p:val>
                                            <p:strVal val="#ppt_w"/>
                                          </p:val>
                                        </p:tav>
                                      </p:tavLst>
                                    </p:anim>
                                    <p:anim calcmode="lin" valueType="num">
                                      <p:cBhvr>
                                        <p:cTn id="23" dur="500" fill="hold"/>
                                        <p:tgtEl>
                                          <p:spTgt spid="302"/>
                                        </p:tgtEl>
                                        <p:attrNameLst>
                                          <p:attrName>ppt_h</p:attrName>
                                        </p:attrNameLst>
                                      </p:cBhvr>
                                      <p:tavLst>
                                        <p:tav tm="0">
                                          <p:val>
                                            <p:fltVal val="0"/>
                                          </p:val>
                                        </p:tav>
                                        <p:tav tm="100000">
                                          <p:val>
                                            <p:strVal val="#ppt_h"/>
                                          </p:val>
                                        </p:tav>
                                      </p:tavLst>
                                    </p:anim>
                                  </p:childTnLst>
                                </p:cTn>
                              </p:par>
                            </p:childTnLst>
                          </p:cTn>
                        </p:par>
                        <p:par>
                          <p:cTn id="24" fill="hold">
                            <p:stCondLst>
                              <p:cond delay="975"/>
                            </p:stCondLst>
                            <p:childTnLst>
                              <p:par>
                                <p:cTn id="25" presetClass="entr" nodeType="afterEffect" presetSubtype="16" presetID="23" grpId="6" fill="hold">
                                  <p:stCondLst>
                                    <p:cond delay="0"/>
                                  </p:stCondLst>
                                  <p:iterate type="el" backwards="0">
                                    <p:tmAbs val="0"/>
                                  </p:iterate>
                                  <p:childTnLst>
                                    <p:set>
                                      <p:cBhvr>
                                        <p:cTn id="26" fill="hold"/>
                                        <p:tgtEl>
                                          <p:spTgt spid="303"/>
                                        </p:tgtEl>
                                        <p:attrNameLst>
                                          <p:attrName>style.visibility</p:attrName>
                                        </p:attrNameLst>
                                      </p:cBhvr>
                                      <p:to>
                                        <p:strVal val="visible"/>
                                      </p:to>
                                    </p:set>
                                    <p:anim calcmode="lin" valueType="num">
                                      <p:cBhvr>
                                        <p:cTn id="27" dur="500" fill="hold"/>
                                        <p:tgtEl>
                                          <p:spTgt spid="303"/>
                                        </p:tgtEl>
                                        <p:attrNameLst>
                                          <p:attrName>ppt_w</p:attrName>
                                        </p:attrNameLst>
                                      </p:cBhvr>
                                      <p:tavLst>
                                        <p:tav tm="0">
                                          <p:val>
                                            <p:fltVal val="0"/>
                                          </p:val>
                                        </p:tav>
                                        <p:tav tm="100000">
                                          <p:val>
                                            <p:strVal val="#ppt_w"/>
                                          </p:val>
                                        </p:tav>
                                      </p:tavLst>
                                    </p:anim>
                                    <p:anim calcmode="lin" valueType="num">
                                      <p:cBhvr>
                                        <p:cTn id="28" dur="500" fill="hold"/>
                                        <p:tgtEl>
                                          <p:spTgt spid="303"/>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Class="entr" nodeType="clickEffect" presetSubtype="1" presetID="22" grpId="7" fill="hold">
                                  <p:stCondLst>
                                    <p:cond delay="0"/>
                                  </p:stCondLst>
                                  <p:iterate type="el" backwards="0">
                                    <p:tmAbs val="0"/>
                                  </p:iterate>
                                  <p:childTnLst>
                                    <p:set>
                                      <p:cBhvr>
                                        <p:cTn id="32" fill="hold"/>
                                        <p:tgtEl>
                                          <p:spTgt spid="304"/>
                                        </p:tgtEl>
                                        <p:attrNameLst>
                                          <p:attrName>style.visibility</p:attrName>
                                        </p:attrNameLst>
                                      </p:cBhvr>
                                      <p:to>
                                        <p:strVal val="visible"/>
                                      </p:to>
                                    </p:set>
                                    <p:animEffect filter="wipe(up)" transition="in">
                                      <p:cBhvr>
                                        <p:cTn id="33" dur="400"/>
                                        <p:tgtEl>
                                          <p:spTgt spid="304"/>
                                        </p:tgtEl>
                                      </p:cBhvr>
                                    </p:animEffect>
                                  </p:childTnLst>
                                </p:cTn>
                              </p:par>
                            </p:childTnLst>
                          </p:cTn>
                        </p:par>
                        <p:par>
                          <p:cTn id="34" fill="hold">
                            <p:stCondLst>
                              <p:cond delay="400"/>
                            </p:stCondLst>
                            <p:childTnLst>
                              <p:par>
                                <p:cTn id="35" presetClass="entr" nodeType="afterEffect" presetSubtype="4" presetID="22" grpId="8" fill="hold">
                                  <p:stCondLst>
                                    <p:cond delay="0"/>
                                  </p:stCondLst>
                                  <p:iterate type="el" backwards="0">
                                    <p:tmAbs val="0"/>
                                  </p:iterate>
                                  <p:childTnLst>
                                    <p:set>
                                      <p:cBhvr>
                                        <p:cTn id="36" fill="hold"/>
                                        <p:tgtEl>
                                          <p:spTgt spid="305"/>
                                        </p:tgtEl>
                                        <p:attrNameLst>
                                          <p:attrName>style.visibility</p:attrName>
                                        </p:attrNameLst>
                                      </p:cBhvr>
                                      <p:to>
                                        <p:strVal val="visible"/>
                                      </p:to>
                                    </p:set>
                                    <p:animEffect filter="wipe(down)" transition="in">
                                      <p:cBhvr>
                                        <p:cTn id="37" dur="400"/>
                                        <p:tgtEl>
                                          <p:spTgt spid="305"/>
                                        </p:tgtEl>
                                      </p:cBhvr>
                                    </p:animEffect>
                                  </p:childTnLst>
                                </p:cTn>
                              </p:par>
                            </p:childTnLst>
                          </p:cTn>
                        </p:par>
                        <p:par>
                          <p:cTn id="38" fill="hold">
                            <p:stCondLst>
                              <p:cond delay="800"/>
                            </p:stCondLst>
                            <p:childTnLst>
                              <p:par>
                                <p:cTn id="39" presetClass="entr" nodeType="afterEffect" presetSubtype="1" presetID="22" grpId="9" fill="hold">
                                  <p:stCondLst>
                                    <p:cond delay="300"/>
                                  </p:stCondLst>
                                  <p:iterate type="el" backwards="0">
                                    <p:tmAbs val="0"/>
                                  </p:iterate>
                                  <p:childTnLst>
                                    <p:set>
                                      <p:cBhvr>
                                        <p:cTn id="40" fill="hold"/>
                                        <p:tgtEl>
                                          <p:spTgt spid="306"/>
                                        </p:tgtEl>
                                        <p:attrNameLst>
                                          <p:attrName>style.visibility</p:attrName>
                                        </p:attrNameLst>
                                      </p:cBhvr>
                                      <p:to>
                                        <p:strVal val="visible"/>
                                      </p:to>
                                    </p:set>
                                    <p:animEffect filter="wipe(up)" transition="in">
                                      <p:cBhvr>
                                        <p:cTn id="41" dur="200"/>
                                        <p:tgtEl>
                                          <p:spTgt spid="306"/>
                                        </p:tgtEl>
                                      </p:cBhvr>
                                    </p:animEffect>
                                  </p:childTnLst>
                                </p:cTn>
                              </p:par>
                            </p:childTnLst>
                          </p:cTn>
                        </p:par>
                      </p:childTnLst>
                    </p:cTn>
                  </p:par>
                </p:childTnLst>
              </p:cTn>
              <p:prevCondLst>
                <p:cond evt="onPrev">
                  <p:tgtEl>
                    <p:sldTgt/>
                  </p:tgtEl>
                </p:cond>
              </p:prevCondLst>
              <p:nextCondLst>
                <p:cond evt="onNext">
                  <p:tgtEl>
                    <p:sldTgt/>
                  </p:tgtEl>
                </p:cond>
              </p:nextCondLst>
            </p:seq>
            <p:audio isNarration="0">
              <p:cMediaNode mute="0" showWhenStopped="0" numSld="1" vol="100000">
                <p:cTn id="42" fill="hold" display="0">
                  <p:stCondLst>
                    <p:cond delay="indefinite"/>
                  </p:stCondLst>
                </p:cTn>
                <p:tgtEl>
                  <p:spTgt spid="307"/>
                </p:tgtEl>
              </p:cMediaNode>
            </p:audio>
            <p:audio isNarration="0">
              <p:cMediaNode mute="0" showWhenStopped="0" numSld="1" vol="100000">
                <p:cTn id="43" fill="hold" display="0">
                  <p:stCondLst>
                    <p:cond delay="indefinite"/>
                  </p:stCondLst>
                </p:cTn>
                <p:tgtEl>
                  <p:spTgt spid="308"/>
                </p:tgtEl>
              </p:cMediaNode>
            </p:audio>
            <p:audio isNarration="0">
              <p:cMediaNode mute="0" showWhenStopped="0" numSld="1" vol="100000">
                <p:cTn id="44" fill="hold" display="0">
                  <p:stCondLst>
                    <p:cond delay="indefinite"/>
                  </p:stCondLst>
                </p:cTn>
                <p:tgtEl>
                  <p:spTgt spid="309"/>
                </p:tgtEl>
              </p:cMediaNode>
            </p:audio>
            <p:audio isNarration="0">
              <p:cMediaNode mute="0" showWhenStopped="0" numSld="1" vol="100000">
                <p:cTn id="45" fill="hold" display="0">
                  <p:stCondLst>
                    <p:cond delay="indefinite"/>
                  </p:stCondLst>
                </p:cTn>
                <p:tgtEl>
                  <p:spTgt spid="310"/>
                </p:tgtEl>
              </p:cMediaNode>
            </p:audio>
          </p:childTnLst>
        </p:cTn>
      </p:par>
    </p:tnLst>
    <p:bldLst>
      <p:bldP build="whole" bldLvl="1" animBg="1" rev="0" advAuto="0" spid="304" grpId="7"/>
      <p:bldP build="whole" bldLvl="1" animBg="1" rev="0" advAuto="0" spid="305" grpId="8"/>
      <p:bldP build="whole" bldLvl="1" animBg="1" rev="0" advAuto="0" spid="306" grpId="9"/>
      <p:bldP build="whole" bldLvl="1" animBg="1" rev="0" advAuto="0" spid="303" grpId="6"/>
      <p:bldP build="whole" bldLvl="1" animBg="1" rev="0" advAuto="0" spid="302" grpId="5"/>
    </p:bldLst>
  </p:timing>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2060"/>
        </a:solidFill>
      </p:bgPr>
    </p:bg>
    <p:spTree>
      <p:nvGrpSpPr>
        <p:cNvPr id="1" name=""/>
        <p:cNvGrpSpPr/>
        <p:nvPr/>
      </p:nvGrpSpPr>
      <p:grpSpPr>
        <a:xfrm>
          <a:off x="0" y="0"/>
          <a:ext cx="0" cy="0"/>
          <a:chOff x="0" y="0"/>
          <a:chExt cx="0" cy="0"/>
        </a:xfrm>
      </p:grpSpPr>
      <p:sp>
        <p:nvSpPr>
          <p:cNvPr id="314" name="Title 1"/>
          <p:cNvSpPr txBox="1"/>
          <p:nvPr>
            <p:ph type="title"/>
          </p:nvPr>
        </p:nvSpPr>
        <p:spPr>
          <a:xfrm>
            <a:off x="2354579" y="2255520"/>
            <a:ext cx="7482842" cy="1421869"/>
          </a:xfrm>
          <a:prstGeom prst="rect">
            <a:avLst/>
          </a:prstGeom>
        </p:spPr>
        <p:txBody>
          <a:bodyPr/>
          <a:lstStyle>
            <a:lvl1pPr algn="ctr">
              <a:defRPr cap="none"/>
            </a:lvl1pPr>
          </a:lstStyle>
          <a:p>
            <a:pPr/>
            <a:r>
              <a:t>Accessibility is hard part 2: Complex UI show &amp; tell</a:t>
            </a:r>
          </a:p>
        </p:txBody>
      </p:sp>
    </p:spTree>
  </p:cSld>
  <p:clrMapOvr>
    <a:masterClrMapping/>
  </p:clrMapOvr>
  <mc:AlternateContent xmlns:mc="http://schemas.openxmlformats.org/markup-compatibility/2006">
    <mc:Choice xmlns:p14="http://schemas.microsoft.com/office/powerpoint/2010/main" Requires="p14">
      <p:transition spd="slow" advClick="1" p14:dur="1200">
        <p:fad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Title 1"/>
          <p:cNvSpPr txBox="1"/>
          <p:nvPr>
            <p:ph type="title"/>
          </p:nvPr>
        </p:nvSpPr>
        <p:spPr>
          <a:xfrm>
            <a:off x="3901440" y="764373"/>
            <a:ext cx="7604760" cy="1293028"/>
          </a:xfrm>
          <a:prstGeom prst="rect">
            <a:avLst/>
          </a:prstGeom>
        </p:spPr>
        <p:txBody>
          <a:bodyPr/>
          <a:lstStyle>
            <a:lvl1pPr>
              <a:defRPr cap="none"/>
            </a:lvl1pPr>
          </a:lstStyle>
          <a:p>
            <a:pPr/>
            <a:r>
              <a:t>Example 1: Table selection shows details in right panel</a:t>
            </a:r>
          </a:p>
        </p:txBody>
      </p:sp>
      <p:pic>
        <p:nvPicPr>
          <p:cNvPr id="319" name="Picture 5" descr="Picture 5"/>
          <p:cNvPicPr>
            <a:picLocks noChangeAspect="1"/>
          </p:cNvPicPr>
          <p:nvPr/>
        </p:nvPicPr>
        <p:blipFill>
          <a:blip r:embed="rId3">
            <a:extLst/>
          </a:blip>
          <a:stretch>
            <a:fillRect/>
          </a:stretch>
        </p:blipFill>
        <p:spPr>
          <a:xfrm>
            <a:off x="1667510" y="2194560"/>
            <a:ext cx="8856981" cy="3442459"/>
          </a:xfrm>
          <a:prstGeom prst="rect">
            <a:avLst/>
          </a:prstGeom>
          <a:ln w="12700">
            <a:miter lim="400000"/>
          </a:ln>
        </p:spPr>
      </p:pic>
      <p:sp>
        <p:nvSpPr>
          <p:cNvPr id="320" name="Text Placeholder 3"/>
          <p:cNvSpPr txBox="1"/>
          <p:nvPr/>
        </p:nvSpPr>
        <p:spPr>
          <a:xfrm>
            <a:off x="2400299" y="5821681"/>
            <a:ext cx="7391401" cy="396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lvl="1" algn="ctr" defTabSz="914400">
              <a:lnSpc>
                <a:spcPct val="90000"/>
              </a:lnSpc>
              <a:spcBef>
                <a:spcPts val="500"/>
              </a:spcBef>
              <a:defRPr sz="2000">
                <a:solidFill>
                  <a:srgbClr val="FFFFFF"/>
                </a:solidFill>
              </a:defRPr>
            </a:pPr>
            <a:r>
              <a:rPr u="sng">
                <a:solidFill>
                  <a:srgbClr val="F0532B"/>
                </a:solidFill>
                <a:uFill>
                  <a:solidFill>
                    <a:srgbClr val="F0532B"/>
                  </a:solidFill>
                </a:uFill>
                <a:hlinkClick r:id="rId4" invalidUrl="" action="" tgtFrame="" tooltip="" history="1" highlightClick="0" endSnd="0"/>
              </a:rPr>
              <a:t>CodePen - Table row selection updates right panel</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Title 1"/>
          <p:cNvSpPr txBox="1"/>
          <p:nvPr>
            <p:ph type="title"/>
          </p:nvPr>
        </p:nvSpPr>
        <p:spPr>
          <a:xfrm>
            <a:off x="3749040" y="764373"/>
            <a:ext cx="7757160" cy="1293028"/>
          </a:xfrm>
          <a:prstGeom prst="rect">
            <a:avLst/>
          </a:prstGeom>
        </p:spPr>
        <p:txBody>
          <a:bodyPr/>
          <a:lstStyle>
            <a:lvl1pPr>
              <a:defRPr cap="none"/>
            </a:lvl1pPr>
          </a:lstStyle>
          <a:p>
            <a:pPr/>
            <a:r>
              <a:t>Example 1: Table selection shows details in right panel</a:t>
            </a:r>
          </a:p>
        </p:txBody>
      </p:sp>
      <p:pic>
        <p:nvPicPr>
          <p:cNvPr id="325" name="Picture 5" descr="Picture 5"/>
          <p:cNvPicPr>
            <a:picLocks noChangeAspect="1"/>
          </p:cNvPicPr>
          <p:nvPr/>
        </p:nvPicPr>
        <p:blipFill>
          <a:blip r:embed="rId3">
            <a:extLst/>
          </a:blip>
          <a:stretch>
            <a:fillRect/>
          </a:stretch>
        </p:blipFill>
        <p:spPr>
          <a:xfrm>
            <a:off x="7581900" y="2359062"/>
            <a:ext cx="10031774" cy="3899068"/>
          </a:xfrm>
          <a:prstGeom prst="rect">
            <a:avLst/>
          </a:prstGeom>
          <a:ln w="12700">
            <a:miter lim="400000"/>
          </a:ln>
        </p:spPr>
      </p:pic>
      <p:sp>
        <p:nvSpPr>
          <p:cNvPr id="326" name="Content Placeholder 2"/>
          <p:cNvSpPr txBox="1"/>
          <p:nvPr>
            <p:ph type="body" idx="1"/>
          </p:nvPr>
        </p:nvSpPr>
        <p:spPr>
          <a:xfrm>
            <a:off x="685800" y="2484120"/>
            <a:ext cx="10820400" cy="4024125"/>
          </a:xfrm>
          <a:prstGeom prst="rect">
            <a:avLst/>
          </a:prstGeom>
        </p:spPr>
        <p:txBody>
          <a:bodyPr/>
          <a:lstStyle/>
          <a:p>
            <a:pPr marL="0" indent="0">
              <a:spcBef>
                <a:spcPts val="3000"/>
              </a:spcBef>
              <a:buSzTx/>
              <a:buNone/>
              <a:defRPr b="1"/>
            </a:pPr>
            <a:r>
              <a:t>What Were the Problems With This?</a:t>
            </a:r>
            <a:br/>
          </a:p>
          <a:p>
            <a:pPr/>
            <a:r>
              <a:t>No keyboard operability </a:t>
            </a:r>
            <a:br/>
            <a:r>
              <a:t>(failed </a:t>
            </a:r>
            <a:r>
              <a:rPr u="sng">
                <a:solidFill>
                  <a:srgbClr val="F0532B"/>
                </a:solidFill>
                <a:uFill>
                  <a:solidFill>
                    <a:srgbClr val="F0532B"/>
                  </a:solidFill>
                </a:uFill>
                <a:hlinkClick r:id="rId4" invalidUrl="" action="" tgtFrame="" tooltip="" history="1" highlightClick="0" endSnd="0"/>
              </a:rPr>
              <a:t>SC 2.1.1 Keyboard (Level A)</a:t>
            </a:r>
            <a:r>
              <a:t>)</a:t>
            </a:r>
          </a:p>
          <a:p>
            <a:pPr/>
            <a:r>
              <a:t>No content updates for AT users </a:t>
            </a:r>
            <a:br/>
            <a:r>
              <a:t>(failed </a:t>
            </a:r>
            <a:r>
              <a:rPr u="sng">
                <a:solidFill>
                  <a:srgbClr val="F0532B"/>
                </a:solidFill>
                <a:uFill>
                  <a:solidFill>
                    <a:srgbClr val="F0532B"/>
                  </a:solidFill>
                </a:uFill>
                <a:hlinkClick r:id="rId5" invalidUrl="" action="" tgtFrame="" tooltip="" history="1" highlightClick="0" endSnd="0"/>
              </a:rPr>
              <a:t>SC 4.1.3 Status Messages (Level AA)</a:t>
            </a:r>
            <a:r>
              <a:t>)</a:t>
            </a:r>
          </a:p>
          <a:p>
            <a:pPr/>
            <a:r>
              <a:t>Also various color contrast issues</a:t>
            </a:r>
            <a:br/>
            <a:r>
              <a:t>(failed </a:t>
            </a:r>
            <a:r>
              <a:rPr u="sng">
                <a:solidFill>
                  <a:srgbClr val="F0532B"/>
                </a:solidFill>
                <a:uFill>
                  <a:solidFill>
                    <a:srgbClr val="F0532B"/>
                  </a:solidFill>
                </a:uFill>
                <a:hlinkClick r:id="rId6" invalidUrl="" action="" tgtFrame="" tooltip="" history="1" highlightClick="0" endSnd="0"/>
              </a:rPr>
              <a:t>SC 1.4.11 Non-text Contrast (Level AA)</a:t>
            </a:r>
            <a:r>
              <a:t>)</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0" name="Title 1"/>
          <p:cNvSpPr txBox="1"/>
          <p:nvPr>
            <p:ph type="title"/>
          </p:nvPr>
        </p:nvSpPr>
        <p:spPr>
          <a:xfrm>
            <a:off x="3794759" y="764373"/>
            <a:ext cx="7711441" cy="1293028"/>
          </a:xfrm>
          <a:prstGeom prst="rect">
            <a:avLst/>
          </a:prstGeom>
        </p:spPr>
        <p:txBody>
          <a:bodyPr/>
          <a:lstStyle>
            <a:lvl1pPr>
              <a:defRPr cap="none"/>
            </a:lvl1pPr>
          </a:lstStyle>
          <a:p>
            <a:pPr/>
            <a:r>
              <a:t>Example 1: Table selection shows details in right panel</a:t>
            </a:r>
          </a:p>
        </p:txBody>
      </p:sp>
      <p:pic>
        <p:nvPicPr>
          <p:cNvPr id="331" name="Picture 1" descr="Picture 1"/>
          <p:cNvPicPr>
            <a:picLocks noChangeAspect="1"/>
          </p:cNvPicPr>
          <p:nvPr/>
        </p:nvPicPr>
        <p:blipFill>
          <a:blip r:embed="rId3">
            <a:extLst/>
          </a:blip>
          <a:stretch>
            <a:fillRect/>
          </a:stretch>
        </p:blipFill>
        <p:spPr>
          <a:xfrm>
            <a:off x="5003800" y="2575561"/>
            <a:ext cx="6502400" cy="3060701"/>
          </a:xfrm>
          <a:prstGeom prst="rect">
            <a:avLst/>
          </a:prstGeom>
          <a:ln w="12700">
            <a:miter lim="400000"/>
          </a:ln>
        </p:spPr>
      </p:pic>
      <p:sp>
        <p:nvSpPr>
          <p:cNvPr id="332" name="Text Placeholder 3"/>
          <p:cNvSpPr txBox="1"/>
          <p:nvPr/>
        </p:nvSpPr>
        <p:spPr>
          <a:xfrm>
            <a:off x="441960" y="2575561"/>
            <a:ext cx="4312920" cy="315722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914400">
              <a:lnSpc>
                <a:spcPct val="90000"/>
              </a:lnSpc>
              <a:spcBef>
                <a:spcPts val="3000"/>
              </a:spcBef>
              <a:defRPr b="1" sz="2200">
                <a:solidFill>
                  <a:srgbClr val="FFFFFF"/>
                </a:solidFill>
              </a:defRPr>
            </a:pPr>
            <a:r>
              <a:t>How Can They Be Addressed?</a:t>
            </a:r>
            <a:br/>
          </a:p>
          <a:p>
            <a:pPr marL="228600" indent="-228600" defTabSz="914400">
              <a:lnSpc>
                <a:spcPct val="90000"/>
              </a:lnSpc>
              <a:spcBef>
                <a:spcPts val="1000"/>
              </a:spcBef>
              <a:buSzPct val="100000"/>
              <a:buFont typeface="Arial"/>
              <a:buChar char="•"/>
              <a:defRPr sz="2200">
                <a:solidFill>
                  <a:srgbClr val="FFFFFF"/>
                </a:solidFill>
              </a:defRPr>
            </a:pPr>
            <a:r>
              <a:t>Provide keyboard operable control in first column (also allow row click)</a:t>
            </a:r>
            <a:br/>
          </a:p>
          <a:p>
            <a:pPr marL="228600" indent="-228600" defTabSz="914400">
              <a:lnSpc>
                <a:spcPct val="90000"/>
              </a:lnSpc>
              <a:spcBef>
                <a:spcPts val="1000"/>
              </a:spcBef>
              <a:buSzPct val="100000"/>
              <a:buFont typeface="Arial"/>
              <a:buChar char="•"/>
              <a:defRPr sz="2200">
                <a:solidFill>
                  <a:srgbClr val="FFFFFF"/>
                </a:solidFill>
              </a:defRPr>
            </a:pPr>
            <a:r>
              <a:t>Provide brief update for screen reader users that content has updated</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Title 1"/>
          <p:cNvSpPr txBox="1"/>
          <p:nvPr>
            <p:ph type="title"/>
          </p:nvPr>
        </p:nvSpPr>
        <p:spPr>
          <a:xfrm>
            <a:off x="3931920" y="764373"/>
            <a:ext cx="7574281" cy="1293028"/>
          </a:xfrm>
          <a:prstGeom prst="rect">
            <a:avLst/>
          </a:prstGeom>
        </p:spPr>
        <p:txBody>
          <a:bodyPr/>
          <a:lstStyle>
            <a:lvl1pPr>
              <a:defRPr cap="none"/>
            </a:lvl1pPr>
          </a:lstStyle>
          <a:p>
            <a:pPr/>
            <a:r>
              <a:t>Example 1: Table selection shows details in right panel</a:t>
            </a:r>
          </a:p>
        </p:txBody>
      </p:sp>
      <p:pic>
        <p:nvPicPr>
          <p:cNvPr id="337" name="manual-selection-and-multiple-TAB-stops-in-VO_1D59AADB-97B7-4050-A8FF-4C0F98F6BAD4.mp4" descr="manual-selection-and-multiple-TAB-stops-in-VO_1D59AADB-97B7-4050-A8FF-4C0F98F6BAD4.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685800" y="2434570"/>
            <a:ext cx="10820400" cy="386463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9767" fill="hold"/>
                                        <p:tgtEl>
                                          <p:spTgt spid="337"/>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7" fill="hold" display="0">
                  <p:stCondLst>
                    <p:cond delay="indefinite"/>
                  </p:stCondLst>
                </p:cTn>
                <p:tgtEl>
                  <p:spTgt spid="337"/>
                </p:tgtEl>
              </p:cMediaNode>
            </p:video>
            <p:seq concurrent="1" prevAc="none" nextAc="seek">
              <p:cTn id="8" evtFilter="cancelBubble" nodeType="interactiveSeq" restart="whenNotActive" fill="hold">
                <p:stCondLst>
                  <p:cond delay="0" evt="onClick">
                    <p:tgtEl>
                      <p:spTgt spid="337"/>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37"/>
                                        </p:tgtEl>
                                      </p:cBhvr>
                                    </p:cmd>
                                  </p:childTnLst>
                                </p:cTn>
                              </p:par>
                            </p:childTnLst>
                          </p:cTn>
                        </p:par>
                      </p:childTnLst>
                    </p:cTn>
                  </p:par>
                </p:childTnLst>
              </p:cTn>
              <p:nextCondLst>
                <p:cond delay="0" evt="onClick">
                  <p:tgtEl>
                    <p:spTgt spid="337"/>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Title 1"/>
          <p:cNvSpPr txBox="1"/>
          <p:nvPr>
            <p:ph type="title"/>
          </p:nvPr>
        </p:nvSpPr>
        <p:spPr>
          <a:xfrm>
            <a:off x="3611879" y="764373"/>
            <a:ext cx="7894320" cy="1293028"/>
          </a:xfrm>
          <a:prstGeom prst="rect">
            <a:avLst/>
          </a:prstGeom>
        </p:spPr>
        <p:txBody>
          <a:bodyPr/>
          <a:lstStyle>
            <a:lvl1pPr>
              <a:defRPr cap="none"/>
            </a:lvl1pPr>
          </a:lstStyle>
          <a:p>
            <a:pPr/>
            <a:r>
              <a:t>Example 1: Table selection shows details in right panel</a:t>
            </a:r>
          </a:p>
        </p:txBody>
      </p:sp>
      <p:pic>
        <p:nvPicPr>
          <p:cNvPr id="342" name="Picture 1" descr="Picture 1"/>
          <p:cNvPicPr>
            <a:picLocks noChangeAspect="1"/>
          </p:cNvPicPr>
          <p:nvPr/>
        </p:nvPicPr>
        <p:blipFill>
          <a:blip r:embed="rId3">
            <a:extLst/>
          </a:blip>
          <a:stretch>
            <a:fillRect/>
          </a:stretch>
        </p:blipFill>
        <p:spPr>
          <a:xfrm>
            <a:off x="5003800" y="2659378"/>
            <a:ext cx="6502400" cy="2997201"/>
          </a:xfrm>
          <a:prstGeom prst="rect">
            <a:avLst/>
          </a:prstGeom>
          <a:ln w="12700">
            <a:miter lim="400000"/>
          </a:ln>
        </p:spPr>
      </p:pic>
      <p:sp>
        <p:nvSpPr>
          <p:cNvPr id="343" name="Text Placeholder 3"/>
          <p:cNvSpPr txBox="1"/>
          <p:nvPr/>
        </p:nvSpPr>
        <p:spPr>
          <a:xfrm>
            <a:off x="548640" y="2659378"/>
            <a:ext cx="4409440" cy="28486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914400">
              <a:lnSpc>
                <a:spcPct val="90000"/>
              </a:lnSpc>
              <a:spcBef>
                <a:spcPts val="3000"/>
              </a:spcBef>
              <a:defRPr b="1" sz="2200">
                <a:solidFill>
                  <a:srgbClr val="FFFFFF"/>
                </a:solidFill>
              </a:defRPr>
            </a:pPr>
            <a:r>
              <a:t>Still Some Issues to Iron Out:</a:t>
            </a:r>
            <a:br/>
          </a:p>
          <a:p>
            <a:pPr marL="228600" indent="-228600" defTabSz="914400">
              <a:lnSpc>
                <a:spcPct val="90000"/>
              </a:lnSpc>
              <a:spcBef>
                <a:spcPts val="1000"/>
              </a:spcBef>
              <a:buSzPct val="100000"/>
              <a:buFont typeface="Arial"/>
              <a:buChar char="•"/>
              <a:defRPr sz="2200">
                <a:solidFill>
                  <a:srgbClr val="FFFFFF"/>
                </a:solidFill>
              </a:defRPr>
            </a:pPr>
            <a:r>
              <a:t>Large tables = multiple tab stops</a:t>
            </a:r>
            <a:br/>
          </a:p>
          <a:p>
            <a:pPr marL="228600" indent="-228600" defTabSz="914400">
              <a:lnSpc>
                <a:spcPct val="90000"/>
              </a:lnSpc>
              <a:spcBef>
                <a:spcPts val="1000"/>
              </a:spcBef>
              <a:buSzPct val="100000"/>
              <a:buFont typeface="Arial"/>
              <a:buChar char="•"/>
              <a:defRPr sz="2200">
                <a:solidFill>
                  <a:srgbClr val="FFFFFF"/>
                </a:solidFill>
              </a:defRPr>
            </a:pPr>
            <a:r>
              <a:t>No quick way to get to updated content for any users</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7" name="Title 1"/>
          <p:cNvSpPr txBox="1"/>
          <p:nvPr>
            <p:ph type="title"/>
          </p:nvPr>
        </p:nvSpPr>
        <p:spPr>
          <a:xfrm>
            <a:off x="3413392" y="1855691"/>
            <a:ext cx="4992478" cy="3146617"/>
          </a:xfrm>
          <a:prstGeom prst="rect">
            <a:avLst/>
          </a:prstGeom>
        </p:spPr>
        <p:txBody>
          <a:bodyPr/>
          <a:lstStyle>
            <a:lvl1pPr algn="l">
              <a:defRPr sz="6600"/>
            </a:lvl1pPr>
          </a:lstStyle>
          <a:p>
            <a:pPr/>
            <a:r>
              <a:t>Thank you</a:t>
            </a:r>
          </a:p>
        </p:txBody>
      </p:sp>
      <p:pic>
        <p:nvPicPr>
          <p:cNvPr id="188" name="CSUN.png" descr="CSUN.png"/>
          <p:cNvPicPr>
            <a:picLocks noChangeAspect="1"/>
          </p:cNvPicPr>
          <p:nvPr/>
        </p:nvPicPr>
        <p:blipFill>
          <a:blip r:embed="rId3">
            <a:extLst/>
          </a:blip>
          <a:stretch>
            <a:fillRect/>
          </a:stretch>
        </p:blipFill>
        <p:spPr>
          <a:xfrm>
            <a:off x="381000" y="352161"/>
            <a:ext cx="11430000" cy="3613678"/>
          </a:xfrm>
          <a:prstGeom prst="rect">
            <a:avLst/>
          </a:prstGeom>
          <a:ln w="12700">
            <a:miter lim="400000"/>
          </a:ln>
        </p:spPr>
      </p:pic>
      <p:pic>
        <p:nvPicPr>
          <p:cNvPr id="189" name="axe-con.png" descr="axe-con.png"/>
          <p:cNvPicPr>
            <a:picLocks noChangeAspect="1"/>
          </p:cNvPicPr>
          <p:nvPr/>
        </p:nvPicPr>
        <p:blipFill>
          <a:blip r:embed="rId4">
            <a:extLst/>
          </a:blip>
          <a:stretch>
            <a:fillRect/>
          </a:stretch>
        </p:blipFill>
        <p:spPr>
          <a:xfrm>
            <a:off x="6269066" y="4225254"/>
            <a:ext cx="5522740" cy="2050603"/>
          </a:xfrm>
          <a:prstGeom prst="rect">
            <a:avLst/>
          </a:prstGeom>
          <a:ln w="12700">
            <a:miter lim="400000"/>
          </a:ln>
        </p:spPr>
      </p:pic>
      <p:pic>
        <p:nvPicPr>
          <p:cNvPr id="190" name="ID24.png" descr="ID24.png"/>
          <p:cNvPicPr>
            <a:picLocks noChangeAspect="1"/>
          </p:cNvPicPr>
          <p:nvPr/>
        </p:nvPicPr>
        <p:blipFill>
          <a:blip r:embed="rId5">
            <a:extLst/>
          </a:blip>
          <a:stretch>
            <a:fillRect/>
          </a:stretch>
        </p:blipFill>
        <p:spPr>
          <a:xfrm>
            <a:off x="394628" y="4209155"/>
            <a:ext cx="5676901" cy="20828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 presetID="2" grpId="1" fill="hold">
                                  <p:stCondLst>
                                    <p:cond delay="0"/>
                                  </p:stCondLst>
                                  <p:iterate type="el" backwards="0">
                                    <p:tmAbs val="0"/>
                                  </p:iterate>
                                  <p:childTnLst>
                                    <p:set>
                                      <p:cBhvr>
                                        <p:cTn id="6" fill="hold"/>
                                        <p:tgtEl>
                                          <p:spTgt spid="188"/>
                                        </p:tgtEl>
                                        <p:attrNameLst>
                                          <p:attrName>style.visibility</p:attrName>
                                        </p:attrNameLst>
                                      </p:cBhvr>
                                      <p:to>
                                        <p:strVal val="visible"/>
                                      </p:to>
                                    </p:set>
                                    <p:anim calcmode="lin" valueType="num">
                                      <p:cBhvr>
                                        <p:cTn id="7" dur="600" fill="hold"/>
                                        <p:tgtEl>
                                          <p:spTgt spid="188"/>
                                        </p:tgtEl>
                                        <p:attrNameLst>
                                          <p:attrName>ppt_x</p:attrName>
                                        </p:attrNameLst>
                                      </p:cBhvr>
                                      <p:tavLst>
                                        <p:tav tm="0">
                                          <p:val>
                                            <p:strVal val="#ppt_x"/>
                                          </p:val>
                                        </p:tav>
                                        <p:tav tm="100000">
                                          <p:val>
                                            <p:strVal val="#ppt_x"/>
                                          </p:val>
                                        </p:tav>
                                      </p:tavLst>
                                    </p:anim>
                                    <p:anim calcmode="lin" valueType="num">
                                      <p:cBhvr>
                                        <p:cTn id="8" dur="600" fill="hold"/>
                                        <p:tgtEl>
                                          <p:spTgt spid="18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8" presetID="22" grpId="2" fill="hold">
                                  <p:stCondLst>
                                    <p:cond delay="0"/>
                                  </p:stCondLst>
                                  <p:iterate type="el" backwards="0">
                                    <p:tmAbs val="0"/>
                                  </p:iterate>
                                  <p:childTnLst>
                                    <p:set>
                                      <p:cBhvr>
                                        <p:cTn id="12" fill="hold"/>
                                        <p:tgtEl>
                                          <p:spTgt spid="190"/>
                                        </p:tgtEl>
                                        <p:attrNameLst>
                                          <p:attrName>style.visibility</p:attrName>
                                        </p:attrNameLst>
                                      </p:cBhvr>
                                      <p:to>
                                        <p:strVal val="visible"/>
                                      </p:to>
                                    </p:set>
                                    <p:animEffect filter="wipe(left)" transition="in">
                                      <p:cBhvr>
                                        <p:cTn id="13" dur="400"/>
                                        <p:tgtEl>
                                          <p:spTgt spid="190"/>
                                        </p:tgtEl>
                                      </p:cBhvr>
                                    </p:animEffect>
                                  </p:childTnLst>
                                </p:cTn>
                              </p:par>
                            </p:childTnLst>
                          </p:cTn>
                        </p:par>
                        <p:par>
                          <p:cTn id="14" fill="hold">
                            <p:stCondLst>
                              <p:cond delay="400"/>
                            </p:stCondLst>
                            <p:childTnLst>
                              <p:par>
                                <p:cTn id="15" presetClass="entr" nodeType="afterEffect" presetSubtype="8" presetID="22" grpId="3" fill="hold">
                                  <p:stCondLst>
                                    <p:cond delay="0"/>
                                  </p:stCondLst>
                                  <p:iterate type="el" backwards="0">
                                    <p:tmAbs val="0"/>
                                  </p:iterate>
                                  <p:childTnLst>
                                    <p:set>
                                      <p:cBhvr>
                                        <p:cTn id="16" fill="hold"/>
                                        <p:tgtEl>
                                          <p:spTgt spid="189"/>
                                        </p:tgtEl>
                                        <p:attrNameLst>
                                          <p:attrName>style.visibility</p:attrName>
                                        </p:attrNameLst>
                                      </p:cBhvr>
                                      <p:to>
                                        <p:strVal val="visible"/>
                                      </p:to>
                                    </p:set>
                                    <p:animEffect filter="wipe(left)" transition="in">
                                      <p:cBhvr>
                                        <p:cTn id="17" dur="400"/>
                                        <p:tgtEl>
                                          <p:spTgt spid="1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8" grpId="1"/>
      <p:bldP build="whole" bldLvl="1" animBg="1" rev="0" advAuto="0" spid="190" grpId="2"/>
      <p:bldP build="whole" bldLvl="1" animBg="1" rev="0" advAuto="0" spid="189" grpId="3"/>
    </p:bldLst>
  </p:timing>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7" name="Title 1"/>
          <p:cNvSpPr txBox="1"/>
          <p:nvPr>
            <p:ph type="title"/>
          </p:nvPr>
        </p:nvSpPr>
        <p:spPr>
          <a:xfrm>
            <a:off x="3657600" y="764373"/>
            <a:ext cx="7848600" cy="1293028"/>
          </a:xfrm>
          <a:prstGeom prst="rect">
            <a:avLst/>
          </a:prstGeom>
        </p:spPr>
        <p:txBody>
          <a:bodyPr/>
          <a:lstStyle>
            <a:lvl1pPr>
              <a:defRPr cap="none"/>
            </a:lvl1pPr>
          </a:lstStyle>
          <a:p>
            <a:pPr/>
            <a:r>
              <a:t>Example 1: Table selection shows details in right panel</a:t>
            </a:r>
          </a:p>
        </p:txBody>
      </p:sp>
      <p:pic>
        <p:nvPicPr>
          <p:cNvPr id="348" name="Picture 2" descr="Picture 2"/>
          <p:cNvPicPr>
            <a:picLocks noChangeAspect="1"/>
          </p:cNvPicPr>
          <p:nvPr/>
        </p:nvPicPr>
        <p:blipFill>
          <a:blip r:embed="rId3">
            <a:extLst/>
          </a:blip>
          <a:stretch>
            <a:fillRect/>
          </a:stretch>
        </p:blipFill>
        <p:spPr>
          <a:xfrm>
            <a:off x="2189479" y="2057400"/>
            <a:ext cx="9316721" cy="457156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 name="Title 1"/>
          <p:cNvSpPr txBox="1"/>
          <p:nvPr>
            <p:ph type="title"/>
          </p:nvPr>
        </p:nvSpPr>
        <p:spPr>
          <a:xfrm>
            <a:off x="3688079" y="764373"/>
            <a:ext cx="7818120" cy="1293028"/>
          </a:xfrm>
          <a:prstGeom prst="rect">
            <a:avLst/>
          </a:prstGeom>
        </p:spPr>
        <p:txBody>
          <a:bodyPr/>
          <a:lstStyle>
            <a:lvl1pPr>
              <a:defRPr cap="none"/>
            </a:lvl1pPr>
          </a:lstStyle>
          <a:p>
            <a:pPr/>
            <a:r>
              <a:t>Example 1: Table selection shows details in right panel</a:t>
            </a:r>
          </a:p>
        </p:txBody>
      </p:sp>
      <p:sp>
        <p:nvSpPr>
          <p:cNvPr id="353" name="Text Placeholder 3"/>
          <p:cNvSpPr txBox="1"/>
          <p:nvPr/>
        </p:nvSpPr>
        <p:spPr>
          <a:xfrm>
            <a:off x="548639" y="2463800"/>
            <a:ext cx="3870961" cy="3901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914400">
              <a:lnSpc>
                <a:spcPct val="90000"/>
              </a:lnSpc>
              <a:spcBef>
                <a:spcPts val="3000"/>
              </a:spcBef>
              <a:defRPr b="1" sz="2200">
                <a:solidFill>
                  <a:srgbClr val="FFFFFF"/>
                </a:solidFill>
              </a:defRPr>
            </a:pPr>
            <a:r>
              <a:t>Further Refinement and Improvement</a:t>
            </a:r>
            <a:br/>
          </a:p>
          <a:p>
            <a:pPr marL="228600" indent="-228600" defTabSz="914400">
              <a:lnSpc>
                <a:spcPct val="90000"/>
              </a:lnSpc>
              <a:spcBef>
                <a:spcPts val="1000"/>
              </a:spcBef>
              <a:buSzPct val="100000"/>
              <a:buFont typeface="Arial"/>
              <a:buChar char="•"/>
              <a:defRPr sz="2200">
                <a:solidFill>
                  <a:srgbClr val="FFFFFF"/>
                </a:solidFill>
              </a:defRPr>
            </a:pPr>
            <a:r>
              <a:t>Roving tab index on table rows - one TAB stop only</a:t>
            </a:r>
            <a:br/>
          </a:p>
          <a:p>
            <a:pPr marL="228600" indent="-228600" defTabSz="914400">
              <a:lnSpc>
                <a:spcPct val="90000"/>
              </a:lnSpc>
              <a:spcBef>
                <a:spcPts val="1000"/>
              </a:spcBef>
              <a:buSzPct val="100000"/>
              <a:buFont typeface="Arial"/>
              <a:buChar char="•"/>
              <a:defRPr sz="2200">
                <a:solidFill>
                  <a:srgbClr val="FFFFFF"/>
                </a:solidFill>
              </a:defRPr>
            </a:pPr>
            <a:r>
              <a:t>Landmarks for the two regions</a:t>
            </a:r>
            <a:br/>
          </a:p>
          <a:p>
            <a:pPr marL="228600" indent="-228600" defTabSz="914400">
              <a:lnSpc>
                <a:spcPct val="90000"/>
              </a:lnSpc>
              <a:spcBef>
                <a:spcPts val="1000"/>
              </a:spcBef>
              <a:buSzPct val="100000"/>
              <a:buFont typeface="Arial"/>
              <a:buChar char="•"/>
              <a:defRPr sz="2200">
                <a:solidFill>
                  <a:srgbClr val="FFFFFF"/>
                </a:solidFill>
              </a:defRPr>
            </a:pPr>
            <a:r>
              <a:t>Extra keyboard support for switching focus</a:t>
            </a:r>
          </a:p>
        </p:txBody>
      </p:sp>
      <p:pic>
        <p:nvPicPr>
          <p:cNvPr id="354" name="TABBING-and-arrow-key-navigation.mp4" descr="TABBING-and-arrow-key-navigation.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1" y="2071479"/>
            <a:ext cx="12192001" cy="4364112"/>
          </a:xfrm>
          <a:prstGeom prst="rect">
            <a:avLst/>
          </a:prstGeom>
          <a:ln w="12700">
            <a:miter lim="400000"/>
          </a:ln>
        </p:spPr>
      </p:pic>
      <p:pic>
        <p:nvPicPr>
          <p:cNvPr id="355" name="landmarks-in-VO_F60466D8-DDBE-47EB-9B31-D0B130752E47.mp4" descr="landmarks-in-VO_F60466D8-DDBE-47EB-9B31-D0B130752E47.mp4"/>
          <p:cNvPicPr>
            <a:picLocks noChangeAspect="0"/>
          </p:cNvPicPr>
          <p:nvPr>
            <a:videoFile r:link="rId6"/>
            <p:extLst>
              <p:ext uri="{DAA4B4D4-6D71-4841-9C94-3DE7FCFB9230}">
                <p14:media xmlns:p14="http://schemas.microsoft.com/office/powerpoint/2010/main" r:embed="rId7"/>
              </p:ext>
            </p:extLst>
          </p:nvPr>
        </p:nvPicPr>
        <p:blipFill>
          <a:blip r:embed="rId8">
            <a:extLst/>
          </a:blip>
          <a:stretch>
            <a:fillRect/>
          </a:stretch>
        </p:blipFill>
        <p:spPr>
          <a:xfrm>
            <a:off x="1578824" y="2019062"/>
            <a:ext cx="9034352" cy="4468946"/>
          </a:xfrm>
          <a:prstGeom prst="rect">
            <a:avLst/>
          </a:prstGeom>
          <a:ln w="12700">
            <a:miter lim="400000"/>
          </a:ln>
        </p:spPr>
      </p:pic>
      <p:pic>
        <p:nvPicPr>
          <p:cNvPr id="356" name="left-right-navigation_8DBE54B1-9146-4966-B317-6F6082B93D6E.mp4" descr="left-right-navigation_8DBE54B1-9146-4966-B317-6F6082B93D6E.mp4"/>
          <p:cNvPicPr>
            <a:picLocks noChangeAspect="0"/>
          </p:cNvPicPr>
          <p:nvPr>
            <a:videoFile r:link="rId9"/>
            <p:extLst>
              <p:ext uri="{DAA4B4D4-6D71-4841-9C94-3DE7FCFB9230}">
                <p14:media xmlns:p14="http://schemas.microsoft.com/office/powerpoint/2010/main" r:embed="rId10"/>
              </p:ext>
            </p:extLst>
          </p:nvPr>
        </p:nvPicPr>
        <p:blipFill>
          <a:blip r:embed="rId11">
            <a:extLst/>
          </a:blip>
          <a:stretch>
            <a:fillRect/>
          </a:stretch>
        </p:blipFill>
        <p:spPr>
          <a:xfrm>
            <a:off x="152199" y="2389110"/>
            <a:ext cx="11660245" cy="372885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2" grpId="1" fill="hold">
                                  <p:stCondLst>
                                    <p:cond delay="0"/>
                                  </p:stCondLst>
                                  <p:iterate type="el" backwards="0">
                                    <p:tmAbs val="0"/>
                                  </p:iterate>
                                  <p:childTnLst>
                                    <p:set>
                                      <p:cBhvr>
                                        <p:cTn id="6" fill="hold"/>
                                        <p:tgtEl>
                                          <p:spTgt spid="354"/>
                                        </p:tgtEl>
                                        <p:attrNameLst>
                                          <p:attrName>style.visibility</p:attrName>
                                        </p:attrNameLst>
                                      </p:cBhvr>
                                      <p:to>
                                        <p:strVal val="visible"/>
                                      </p:to>
                                    </p:set>
                                    <p:animEffect filter="wipe(left)" transition="in">
                                      <p:cBhvr>
                                        <p:cTn id="7" dur="500"/>
                                        <p:tgtEl>
                                          <p:spTgt spid="354"/>
                                        </p:tgtEl>
                                      </p:cBhvr>
                                    </p:animEffect>
                                  </p:childTnLst>
                                </p:cTn>
                              </p:par>
                            </p:childTnLst>
                          </p:cTn>
                        </p:par>
                        <p:par>
                          <p:cTn id="8" fill="hold">
                            <p:stCondLst>
                              <p:cond delay="500"/>
                            </p:stCondLst>
                            <p:childTnLst>
                              <p:par>
                                <p:cTn id="9" presetClass="mediacall" nodeType="afterEffect" presetSubtype="0" presetID="1" grpId="2" fill="hold">
                                  <p:stCondLst>
                                    <p:cond delay="0"/>
                                  </p:stCondLst>
                                  <p:childTnLst>
                                    <p:cmd type="call" cmd="playFrom(0.0)">
                                      <p:cBhvr>
                                        <p:cTn id="10" dur="15466" fill="hold"/>
                                        <p:tgtEl>
                                          <p:spTgt spid="354"/>
                                        </p:tgtEl>
                                      </p:cBhvr>
                                    </p:cmd>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8" presetID="22" grpId="3" fill="hold">
                                  <p:stCondLst>
                                    <p:cond delay="0"/>
                                  </p:stCondLst>
                                  <p:iterate type="el" backwards="0">
                                    <p:tmAbs val="0"/>
                                  </p:iterate>
                                  <p:childTnLst>
                                    <p:set>
                                      <p:cBhvr>
                                        <p:cTn id="14" fill="hold"/>
                                        <p:tgtEl>
                                          <p:spTgt spid="355"/>
                                        </p:tgtEl>
                                        <p:attrNameLst>
                                          <p:attrName>style.visibility</p:attrName>
                                        </p:attrNameLst>
                                      </p:cBhvr>
                                      <p:to>
                                        <p:strVal val="visible"/>
                                      </p:to>
                                    </p:set>
                                    <p:animEffect filter="wipe(left)" transition="in">
                                      <p:cBhvr>
                                        <p:cTn id="15" dur="1000"/>
                                        <p:tgtEl>
                                          <p:spTgt spid="355"/>
                                        </p:tgtEl>
                                      </p:cBhvr>
                                    </p:animEffect>
                                  </p:childTnLst>
                                </p:cTn>
                              </p:par>
                            </p:childTnLst>
                          </p:cTn>
                        </p:par>
                        <p:par>
                          <p:cTn id="16" fill="hold">
                            <p:stCondLst>
                              <p:cond delay="1000"/>
                            </p:stCondLst>
                            <p:childTnLst>
                              <p:par>
                                <p:cTn id="17" presetClass="mediacall" nodeType="afterEffect" presetSubtype="0" presetID="1" grpId="4" fill="hold">
                                  <p:stCondLst>
                                    <p:cond delay="0"/>
                                  </p:stCondLst>
                                  <p:childTnLst>
                                    <p:cmd type="call" cmd="playFrom(0.0)">
                                      <p:cBhvr>
                                        <p:cTn id="18" dur="11866" fill="hold"/>
                                        <p:tgtEl>
                                          <p:spTgt spid="355"/>
                                        </p:tgtEl>
                                      </p:cBhvr>
                                    </p:cmd>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8" presetID="22" grpId="5" fill="hold">
                                  <p:stCondLst>
                                    <p:cond delay="0"/>
                                  </p:stCondLst>
                                  <p:iterate type="el" backwards="0">
                                    <p:tmAbs val="0"/>
                                  </p:iterate>
                                  <p:childTnLst>
                                    <p:set>
                                      <p:cBhvr>
                                        <p:cTn id="22" fill="hold"/>
                                        <p:tgtEl>
                                          <p:spTgt spid="356"/>
                                        </p:tgtEl>
                                        <p:attrNameLst>
                                          <p:attrName>style.visibility</p:attrName>
                                        </p:attrNameLst>
                                      </p:cBhvr>
                                      <p:to>
                                        <p:strVal val="visible"/>
                                      </p:to>
                                    </p:set>
                                    <p:animEffect filter="wipe(left)" transition="in">
                                      <p:cBhvr>
                                        <p:cTn id="23" dur="1000"/>
                                        <p:tgtEl>
                                          <p:spTgt spid="356"/>
                                        </p:tgtEl>
                                      </p:cBhvr>
                                    </p:animEffect>
                                  </p:childTnLst>
                                </p:cTn>
                              </p:par>
                            </p:childTnLst>
                          </p:cTn>
                        </p:par>
                        <p:par>
                          <p:cTn id="24" fill="hold">
                            <p:stCondLst>
                              <p:cond delay="1000"/>
                            </p:stCondLst>
                            <p:childTnLst>
                              <p:par>
                                <p:cTn id="25" presetClass="mediacall" nodeType="afterEffect" presetSubtype="0" presetID="1" grpId="6" fill="hold">
                                  <p:stCondLst>
                                    <p:cond delay="0"/>
                                  </p:stCondLst>
                                  <p:childTnLst>
                                    <p:cmd type="call" cmd="playFrom(0.0)">
                                      <p:cBhvr>
                                        <p:cTn id="26" dur="15166" fill="hold"/>
                                        <p:tgtEl>
                                          <p:spTgt spid="356"/>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27" fill="hold" display="0">
                  <p:stCondLst>
                    <p:cond delay="indefinite"/>
                  </p:stCondLst>
                </p:cTn>
                <p:tgtEl>
                  <p:spTgt spid="354"/>
                </p:tgtEl>
              </p:cMediaNode>
            </p:video>
            <p:seq concurrent="1" prevAc="none" nextAc="seek">
              <p:cTn id="28" evtFilter="cancelBubble" nodeType="interactiveSeq" restart="whenNotActive" fill="hold">
                <p:stCondLst>
                  <p:cond delay="0" evt="onClick">
                    <p:tgtEl>
                      <p:spTgt spid="354"/>
                    </p:tgtEl>
                  </p:cond>
                </p:stCondLst>
                <p:endSync delay="0" evt="end">
                  <p:rtn val="all"/>
                </p:endSync>
                <p:childTnLst>
                  <p:par>
                    <p:cTn id="29" fill="hold">
                      <p:stCondLst>
                        <p:cond delay="0"/>
                      </p:stCondLst>
                      <p:childTnLst>
                        <p:par>
                          <p:cTn id="30" fill="hold">
                            <p:stCondLst>
                              <p:cond delay="0"/>
                            </p:stCondLst>
                            <p:childTnLst>
                              <p:par>
                                <p:cTn id="31" presetClass="mediacall" nodeType="clickEffect" presetSubtype="0" presetID="2" fill="hold">
                                  <p:stCondLst>
                                    <p:cond delay="0"/>
                                  </p:stCondLst>
                                  <p:childTnLst>
                                    <p:cmd type="call" cmd="togglePause">
                                      <p:cBhvr>
                                        <p:cTn id="32" dur="1" fill="hold"/>
                                        <p:tgtEl>
                                          <p:spTgt spid="354"/>
                                        </p:tgtEl>
                                      </p:cBhvr>
                                    </p:cmd>
                                  </p:childTnLst>
                                </p:cTn>
                              </p:par>
                            </p:childTnLst>
                          </p:cTn>
                        </p:par>
                      </p:childTnLst>
                    </p:cTn>
                  </p:par>
                </p:childTnLst>
              </p:cTn>
              <p:nextCondLst>
                <p:cond delay="0" evt="onClick">
                  <p:tgtEl>
                    <p:spTgt spid="354"/>
                  </p:tgtEl>
                </p:cond>
              </p:nextCondLst>
            </p:seq>
            <p:video fullScrn="0">
              <p:cMediaNode mute="0" showWhenStopped="1" numSld="1" vol="80000">
                <p:cTn id="33" fill="hold" display="0">
                  <p:stCondLst>
                    <p:cond delay="indefinite"/>
                  </p:stCondLst>
                </p:cTn>
                <p:tgtEl>
                  <p:spTgt spid="355"/>
                </p:tgtEl>
              </p:cMediaNode>
            </p:video>
            <p:seq concurrent="1" prevAc="none" nextAc="seek">
              <p:cTn id="34" evtFilter="cancelBubble" nodeType="interactiveSeq" restart="whenNotActive" fill="hold">
                <p:stCondLst>
                  <p:cond delay="0" evt="onClick">
                    <p:tgtEl>
                      <p:spTgt spid="355"/>
                    </p:tgtEl>
                  </p:cond>
                </p:stCondLst>
                <p:endSync delay="0" evt="end">
                  <p:rtn val="all"/>
                </p:endSync>
                <p:childTnLst>
                  <p:par>
                    <p:cTn id="35" fill="hold">
                      <p:stCondLst>
                        <p:cond delay="0"/>
                      </p:stCondLst>
                      <p:childTnLst>
                        <p:par>
                          <p:cTn id="36" fill="hold">
                            <p:stCondLst>
                              <p:cond delay="0"/>
                            </p:stCondLst>
                            <p:childTnLst>
                              <p:par>
                                <p:cTn id="37" presetClass="mediacall" nodeType="clickEffect" presetSubtype="0" presetID="2" fill="hold">
                                  <p:stCondLst>
                                    <p:cond delay="0"/>
                                  </p:stCondLst>
                                  <p:childTnLst>
                                    <p:cmd type="call" cmd="togglePause">
                                      <p:cBhvr>
                                        <p:cTn id="38" dur="1" fill="hold"/>
                                        <p:tgtEl>
                                          <p:spTgt spid="355"/>
                                        </p:tgtEl>
                                      </p:cBhvr>
                                    </p:cmd>
                                  </p:childTnLst>
                                </p:cTn>
                              </p:par>
                            </p:childTnLst>
                          </p:cTn>
                        </p:par>
                      </p:childTnLst>
                    </p:cTn>
                  </p:par>
                </p:childTnLst>
              </p:cTn>
              <p:nextCondLst>
                <p:cond delay="0" evt="onClick">
                  <p:tgtEl>
                    <p:spTgt spid="355"/>
                  </p:tgtEl>
                </p:cond>
              </p:nextCondLst>
            </p:seq>
            <p:video fullScrn="0">
              <p:cMediaNode mute="0" showWhenStopped="1" numSld="1" vol="80000">
                <p:cTn id="39" fill="hold" display="0">
                  <p:stCondLst>
                    <p:cond delay="indefinite"/>
                  </p:stCondLst>
                </p:cTn>
                <p:tgtEl>
                  <p:spTgt spid="356"/>
                </p:tgtEl>
              </p:cMediaNode>
            </p:video>
            <p:seq concurrent="1" prevAc="none" nextAc="seek">
              <p:cTn id="40" evtFilter="cancelBubble" nodeType="interactiveSeq" restart="whenNotActive" fill="hold">
                <p:stCondLst>
                  <p:cond delay="0" evt="onClick">
                    <p:tgtEl>
                      <p:spTgt spid="356"/>
                    </p:tgtEl>
                  </p:cond>
                </p:stCondLst>
                <p:endSync delay="0" evt="end">
                  <p:rtn val="all"/>
                </p:endSync>
                <p:childTnLst>
                  <p:par>
                    <p:cTn id="41" fill="hold">
                      <p:stCondLst>
                        <p:cond delay="0"/>
                      </p:stCondLst>
                      <p:childTnLst>
                        <p:par>
                          <p:cTn id="42" fill="hold">
                            <p:stCondLst>
                              <p:cond delay="0"/>
                            </p:stCondLst>
                            <p:childTnLst>
                              <p:par>
                                <p:cTn id="43" presetClass="mediacall" nodeType="clickEffect" presetSubtype="0" presetID="2" fill="hold">
                                  <p:stCondLst>
                                    <p:cond delay="0"/>
                                  </p:stCondLst>
                                  <p:childTnLst>
                                    <p:cmd type="call" cmd="togglePause">
                                      <p:cBhvr>
                                        <p:cTn id="44" dur="1" fill="hold"/>
                                        <p:tgtEl>
                                          <p:spTgt spid="356"/>
                                        </p:tgtEl>
                                      </p:cBhvr>
                                    </p:cmd>
                                  </p:childTnLst>
                                </p:cTn>
                              </p:par>
                            </p:childTnLst>
                          </p:cTn>
                        </p:par>
                      </p:childTnLst>
                    </p:cTn>
                  </p:par>
                </p:childTnLst>
              </p:cTn>
              <p:nextCondLst>
                <p:cond delay="0" evt="onClick">
                  <p:tgtEl>
                    <p:spTgt spid="356"/>
                  </p:tgtEl>
                </p:cond>
              </p:nextCondLst>
            </p:seq>
          </p:childTnLst>
        </p:cTn>
      </p:par>
    </p:tnLst>
    <p:bldLst>
      <p:bldP build="whole" bldLvl="1" animBg="1" rev="0" advAuto="0" spid="355" grpId="3"/>
      <p:bldP build="whole" bldLvl="1" animBg="1" rev="0" advAuto="0" spid="356" grpId="5"/>
      <p:bldP build="whole" bldLvl="1" animBg="1" rev="0" advAuto="0" spid="354" grpId="1"/>
    </p:bldLst>
  </p:timing>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0" name="Title 1"/>
          <p:cNvSpPr txBox="1"/>
          <p:nvPr>
            <p:ph type="title"/>
          </p:nvPr>
        </p:nvSpPr>
        <p:spPr>
          <a:xfrm>
            <a:off x="3688079" y="764373"/>
            <a:ext cx="7818120" cy="1293028"/>
          </a:xfrm>
          <a:prstGeom prst="rect">
            <a:avLst/>
          </a:prstGeom>
        </p:spPr>
        <p:txBody>
          <a:bodyPr/>
          <a:lstStyle>
            <a:lvl1pPr>
              <a:defRPr cap="none"/>
            </a:lvl1pPr>
          </a:lstStyle>
          <a:p>
            <a:pPr/>
            <a:r>
              <a:t>Example 1: Table selection shows details in right panel</a:t>
            </a:r>
          </a:p>
        </p:txBody>
      </p:sp>
      <p:sp>
        <p:nvSpPr>
          <p:cNvPr id="361" name="Text Placeholder 3"/>
          <p:cNvSpPr txBox="1"/>
          <p:nvPr/>
        </p:nvSpPr>
        <p:spPr>
          <a:xfrm>
            <a:off x="731519" y="2484118"/>
            <a:ext cx="9281161" cy="342423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914400">
              <a:lnSpc>
                <a:spcPct val="90000"/>
              </a:lnSpc>
              <a:spcBef>
                <a:spcPts val="3000"/>
              </a:spcBef>
              <a:defRPr b="1" sz="2200">
                <a:solidFill>
                  <a:srgbClr val="FFFFFF"/>
                </a:solidFill>
              </a:defRPr>
            </a:pPr>
            <a:r>
              <a:t>Many More Considerations (Fine Details)</a:t>
            </a:r>
            <a:br/>
          </a:p>
          <a:p>
            <a:pPr marL="228600" indent="-228600" defTabSz="914400">
              <a:lnSpc>
                <a:spcPct val="90000"/>
              </a:lnSpc>
              <a:spcBef>
                <a:spcPts val="1000"/>
              </a:spcBef>
              <a:buSzPct val="100000"/>
              <a:buFont typeface="Arial"/>
              <a:buChar char="•"/>
              <a:defRPr sz="2200">
                <a:solidFill>
                  <a:srgbClr val="FFFFFF"/>
                </a:solidFill>
              </a:defRPr>
            </a:pPr>
            <a:r>
              <a:t>How to make row clickable (can’t wrap </a:t>
            </a:r>
            <a:r>
              <a:rPr>
                <a:latin typeface="Courier"/>
                <a:ea typeface="Courier"/>
                <a:cs typeface="Courier"/>
                <a:sym typeface="Courier"/>
              </a:rPr>
              <a:t>&lt;button&gt;</a:t>
            </a:r>
            <a:r>
              <a:t> around </a:t>
            </a:r>
            <a:r>
              <a:rPr>
                <a:latin typeface="Courier"/>
                <a:ea typeface="Courier"/>
                <a:cs typeface="Courier"/>
                <a:sym typeface="Courier"/>
              </a:rPr>
              <a:t>&lt;tr&gt;!)</a:t>
            </a:r>
            <a:br/>
          </a:p>
          <a:p>
            <a:pPr marL="228600" indent="-228600" defTabSz="914400">
              <a:lnSpc>
                <a:spcPct val="90000"/>
              </a:lnSpc>
              <a:spcBef>
                <a:spcPts val="1000"/>
              </a:spcBef>
              <a:buSzPct val="100000"/>
              <a:buFont typeface="Arial"/>
              <a:buChar char="•"/>
              <a:defRPr sz="2200">
                <a:solidFill>
                  <a:srgbClr val="FFFFFF"/>
                </a:solidFill>
              </a:defRPr>
            </a:pPr>
            <a:r>
              <a:t>What if left/right navigation interferes with AT?</a:t>
            </a:r>
            <a:br/>
          </a:p>
          <a:p>
            <a:pPr marL="228600" indent="-228600" defTabSz="914400">
              <a:lnSpc>
                <a:spcPct val="90000"/>
              </a:lnSpc>
              <a:spcBef>
                <a:spcPts val="1000"/>
              </a:spcBef>
              <a:buSzPct val="100000"/>
              <a:buFont typeface="Arial"/>
              <a:buChar char="•"/>
              <a:defRPr sz="2200">
                <a:solidFill>
                  <a:srgbClr val="FFFFFF"/>
                </a:solidFill>
              </a:defRPr>
            </a:pPr>
            <a:r>
              <a:t>Use of </a:t>
            </a:r>
            <a:r>
              <a:rPr>
                <a:latin typeface="Courier"/>
                <a:ea typeface="Courier"/>
                <a:cs typeface="Courier"/>
                <a:sym typeface="Courier"/>
              </a:rPr>
              <a:t>aria-selected</a:t>
            </a:r>
            <a:r>
              <a:t> on row</a:t>
            </a:r>
            <a:br/>
          </a:p>
          <a:p>
            <a:pPr marL="228600" indent="-228600" defTabSz="914400">
              <a:lnSpc>
                <a:spcPct val="90000"/>
              </a:lnSpc>
              <a:spcBef>
                <a:spcPts val="1000"/>
              </a:spcBef>
              <a:buSzPct val="100000"/>
              <a:buFont typeface="Arial"/>
              <a:buChar char="•"/>
              <a:defRPr sz="2200">
                <a:solidFill>
                  <a:srgbClr val="FFFFFF"/>
                </a:solidFill>
              </a:defRPr>
            </a:pPr>
            <a:r>
              <a:t>What is best approach for focus?</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4170A"/>
        </a:solidFill>
      </p:bgPr>
    </p:bg>
    <p:spTree>
      <p:nvGrpSpPr>
        <p:cNvPr id="1" name=""/>
        <p:cNvGrpSpPr/>
        <p:nvPr/>
      </p:nvGrpSpPr>
      <p:grpSpPr>
        <a:xfrm>
          <a:off x="0" y="0"/>
          <a:ext cx="0" cy="0"/>
          <a:chOff x="0" y="0"/>
          <a:chExt cx="0" cy="0"/>
        </a:xfrm>
      </p:grpSpPr>
      <p:sp>
        <p:nvSpPr>
          <p:cNvPr id="365" name="Title 1"/>
          <p:cNvSpPr txBox="1"/>
          <p:nvPr>
            <p:ph type="title"/>
          </p:nvPr>
        </p:nvSpPr>
        <p:spPr>
          <a:xfrm>
            <a:off x="3688079" y="764373"/>
            <a:ext cx="7818120" cy="1293028"/>
          </a:xfrm>
          <a:prstGeom prst="rect">
            <a:avLst/>
          </a:prstGeom>
        </p:spPr>
        <p:txBody>
          <a:bodyPr/>
          <a:lstStyle>
            <a:lvl1pPr>
              <a:defRPr cap="none"/>
            </a:lvl1pPr>
          </a:lstStyle>
          <a:p>
            <a:pPr/>
            <a:r>
              <a:t>Example 2: Multi-select menu</a:t>
            </a:r>
          </a:p>
        </p:txBody>
      </p:sp>
      <p:pic>
        <p:nvPicPr>
          <p:cNvPr id="366" name="Picture 1" descr="Picture 1"/>
          <p:cNvPicPr>
            <a:picLocks noChangeAspect="0"/>
          </p:cNvPicPr>
          <p:nvPr/>
        </p:nvPicPr>
        <p:blipFill>
          <a:blip r:embed="rId3">
            <a:extLst/>
          </a:blip>
          <a:stretch>
            <a:fillRect/>
          </a:stretch>
        </p:blipFill>
        <p:spPr>
          <a:xfrm>
            <a:off x="5501640" y="2173073"/>
            <a:ext cx="5961381" cy="3737507"/>
          </a:xfrm>
          <a:prstGeom prst="rect">
            <a:avLst/>
          </a:prstGeom>
          <a:ln w="12700">
            <a:miter lim="400000"/>
          </a:ln>
        </p:spPr>
      </p:pic>
      <p:sp>
        <p:nvSpPr>
          <p:cNvPr id="367" name="Text Placeholder 3"/>
          <p:cNvSpPr txBox="1"/>
          <p:nvPr/>
        </p:nvSpPr>
        <p:spPr>
          <a:xfrm>
            <a:off x="426720" y="2173073"/>
            <a:ext cx="4770120" cy="349916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228600" indent="-228600" defTabSz="914400">
              <a:lnSpc>
                <a:spcPct val="90000"/>
              </a:lnSpc>
              <a:spcBef>
                <a:spcPts val="1000"/>
              </a:spcBef>
              <a:buSzPct val="100000"/>
              <a:buFont typeface="Arial"/>
              <a:buChar char="•"/>
              <a:defRPr sz="2200">
                <a:solidFill>
                  <a:srgbClr val="FFFFFF"/>
                </a:solidFill>
              </a:defRPr>
            </a:pPr>
            <a:r>
              <a:t>The </a:t>
            </a:r>
            <a:r>
              <a:rPr>
                <a:latin typeface="Courier"/>
                <a:ea typeface="Courier"/>
                <a:cs typeface="Courier"/>
                <a:sym typeface="Courier"/>
              </a:rPr>
              <a:t>&lt;select&gt;</a:t>
            </a:r>
            <a:r>
              <a:t> element is simple (but tricky to style)</a:t>
            </a:r>
            <a:br/>
          </a:p>
          <a:p>
            <a:pPr marL="228600" indent="-228600" defTabSz="914400">
              <a:lnSpc>
                <a:spcPct val="90000"/>
              </a:lnSpc>
              <a:spcBef>
                <a:spcPts val="1000"/>
              </a:spcBef>
              <a:buSzPct val="100000"/>
              <a:buFont typeface="Arial"/>
              <a:buChar char="•"/>
              <a:defRPr sz="2200">
                <a:solidFill>
                  <a:srgbClr val="FFFFFF"/>
                </a:solidFill>
              </a:defRPr>
            </a:pPr>
            <a:r>
              <a:t>Multi </a:t>
            </a:r>
            <a:r>
              <a:rPr>
                <a:latin typeface="Courier"/>
                <a:ea typeface="Courier"/>
                <a:cs typeface="Courier"/>
                <a:sym typeface="Courier"/>
              </a:rPr>
              <a:t>&lt;select&gt;</a:t>
            </a:r>
            <a:r>
              <a:t> are easy to build, but not easy for users</a:t>
            </a:r>
            <a:br/>
          </a:p>
          <a:p>
            <a:pPr marL="228600" indent="-228600" defTabSz="914400">
              <a:lnSpc>
                <a:spcPct val="90000"/>
              </a:lnSpc>
              <a:spcBef>
                <a:spcPts val="1000"/>
              </a:spcBef>
              <a:buSzPct val="100000"/>
              <a:buFont typeface="Arial"/>
              <a:buChar char="•"/>
              <a:defRPr sz="2200">
                <a:solidFill>
                  <a:srgbClr val="FFFFFF"/>
                </a:solidFill>
              </a:defRPr>
            </a:pPr>
            <a:r>
              <a:t>Custom selects frequently fail:</a:t>
            </a:r>
          </a:p>
          <a:p>
            <a:pPr lvl="1" marL="685800" indent="-228600" defTabSz="914400">
              <a:lnSpc>
                <a:spcPct val="90000"/>
              </a:lnSpc>
              <a:spcBef>
                <a:spcPts val="500"/>
              </a:spcBef>
              <a:buSzPct val="100000"/>
              <a:buFont typeface="Arial"/>
              <a:buChar char="•"/>
              <a:defRPr sz="2000">
                <a:solidFill>
                  <a:srgbClr val="FFFFFF"/>
                </a:solidFill>
              </a:defRPr>
            </a:pPr>
            <a:r>
              <a:rPr u="sng">
                <a:solidFill>
                  <a:srgbClr val="F0532B"/>
                </a:solidFill>
                <a:uFill>
                  <a:solidFill>
                    <a:srgbClr val="F0532B"/>
                  </a:solidFill>
                </a:uFill>
                <a:hlinkClick r:id="rId4" invalidUrl="" action="" tgtFrame="" tooltip="" history="1" highlightClick="0" endSnd="0"/>
              </a:rPr>
              <a:t>SC 2.1.1 Keyboard (Level A)</a:t>
            </a:r>
          </a:p>
          <a:p>
            <a:pPr lvl="1" marL="685800" indent="-228600" defTabSz="914400">
              <a:lnSpc>
                <a:spcPct val="90000"/>
              </a:lnSpc>
              <a:spcBef>
                <a:spcPts val="500"/>
              </a:spcBef>
              <a:buSzPct val="100000"/>
              <a:buFont typeface="Arial"/>
              <a:buChar char="•"/>
              <a:defRPr sz="2000">
                <a:solidFill>
                  <a:srgbClr val="FFFFFF"/>
                </a:solidFill>
              </a:defRPr>
            </a:pPr>
            <a:r>
              <a:rPr u="sng">
                <a:solidFill>
                  <a:srgbClr val="F0532B"/>
                </a:solidFill>
                <a:uFill>
                  <a:solidFill>
                    <a:srgbClr val="F0532B"/>
                  </a:solidFill>
                </a:uFill>
                <a:hlinkClick r:id="rId5" invalidUrl="" action="" tgtFrame="" tooltip="" history="1" highlightClick="0" endSnd="0"/>
              </a:rPr>
              <a:t>SC 4.1.2 Name, Role, Value (Level A)</a:t>
            </a:r>
          </a:p>
        </p:txBody>
      </p:sp>
      <p:sp>
        <p:nvSpPr>
          <p:cNvPr id="368" name="Content Placeholder 2"/>
          <p:cNvSpPr txBox="1"/>
          <p:nvPr>
            <p:ph type="body" sz="quarter" idx="1"/>
          </p:nvPr>
        </p:nvSpPr>
        <p:spPr>
          <a:xfrm>
            <a:off x="5379720" y="6218683"/>
            <a:ext cx="8397241" cy="308106"/>
          </a:xfrm>
          <a:prstGeom prst="rect">
            <a:avLst/>
          </a:prstGeom>
        </p:spPr>
        <p:txBody>
          <a:bodyPr/>
          <a:lstStyle>
            <a:lvl1pPr marL="0" indent="0" defTabSz="658368">
              <a:lnSpc>
                <a:spcPct val="72000"/>
              </a:lnSpc>
              <a:spcBef>
                <a:spcPts val="700"/>
              </a:spcBef>
              <a:buSzTx/>
              <a:buNone/>
              <a:defRPr sz="1440" u="sng">
                <a:solidFill>
                  <a:srgbClr val="F0532B"/>
                </a:solidFill>
                <a:uFill>
                  <a:solidFill>
                    <a:srgbClr val="F0532B"/>
                  </a:solidFill>
                </a:uFill>
                <a:hlinkClick r:id="rId6" invalidUrl="" action="" tgtFrame="" tooltip="" history="1" highlightClick="0" endSnd="0"/>
              </a:defRPr>
            </a:lvl1pPr>
          </a:lstStyle>
          <a:p>
            <a:pPr>
              <a:defRPr u="none">
                <a:solidFill>
                  <a:srgbClr val="FFFFFF"/>
                </a:solidFill>
                <a:uFillTx/>
              </a:defRPr>
            </a:pPr>
            <a:r>
              <a:rPr u="sng">
                <a:solidFill>
                  <a:srgbClr val="F0532B"/>
                </a:solidFill>
                <a:uFill>
                  <a:solidFill>
                    <a:srgbClr val="F0532B"/>
                  </a:solidFill>
                </a:uFill>
                <a:hlinkClick r:id="rId6" invalidUrl="" action="" tgtFrame="" tooltip="" history="1" highlightClick="0" endSnd="0"/>
              </a:rPr>
              <a:t>“Under Engineered Select Menus” - Adrian Roselli</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4170A"/>
        </a:solidFill>
      </p:bgPr>
    </p:bg>
    <p:spTree>
      <p:nvGrpSpPr>
        <p:cNvPr id="1" name=""/>
        <p:cNvGrpSpPr/>
        <p:nvPr/>
      </p:nvGrpSpPr>
      <p:grpSpPr>
        <a:xfrm>
          <a:off x="0" y="0"/>
          <a:ext cx="0" cy="0"/>
          <a:chOff x="0" y="0"/>
          <a:chExt cx="0" cy="0"/>
        </a:xfrm>
      </p:grpSpPr>
      <p:sp>
        <p:nvSpPr>
          <p:cNvPr id="372" name="Title 1"/>
          <p:cNvSpPr txBox="1"/>
          <p:nvPr>
            <p:ph type="title"/>
          </p:nvPr>
        </p:nvSpPr>
        <p:spPr>
          <a:xfrm>
            <a:off x="3688079" y="764373"/>
            <a:ext cx="7818120" cy="1293028"/>
          </a:xfrm>
          <a:prstGeom prst="rect">
            <a:avLst/>
          </a:prstGeom>
        </p:spPr>
        <p:txBody>
          <a:bodyPr/>
          <a:lstStyle>
            <a:lvl1pPr>
              <a:defRPr cap="none"/>
            </a:lvl1pPr>
          </a:lstStyle>
          <a:p>
            <a:pPr/>
            <a:r>
              <a:t>Example 2: Multi-select menu</a:t>
            </a:r>
          </a:p>
        </p:txBody>
      </p:sp>
      <p:pic>
        <p:nvPicPr>
          <p:cNvPr id="373" name="Picture 1" descr="Picture 1"/>
          <p:cNvPicPr>
            <a:picLocks noChangeAspect="1"/>
          </p:cNvPicPr>
          <p:nvPr/>
        </p:nvPicPr>
        <p:blipFill>
          <a:blip r:embed="rId3">
            <a:extLst/>
          </a:blip>
          <a:stretch>
            <a:fillRect/>
          </a:stretch>
        </p:blipFill>
        <p:spPr>
          <a:xfrm>
            <a:off x="4991100" y="2006600"/>
            <a:ext cx="6502400" cy="2908300"/>
          </a:xfrm>
          <a:prstGeom prst="rect">
            <a:avLst/>
          </a:prstGeom>
          <a:ln w="12700">
            <a:miter lim="400000"/>
          </a:ln>
        </p:spPr>
      </p:pic>
      <p:sp>
        <p:nvSpPr>
          <p:cNvPr id="374" name="Title 1"/>
          <p:cNvSpPr txBox="1"/>
          <p:nvPr/>
        </p:nvSpPr>
        <p:spPr>
          <a:xfrm>
            <a:off x="5928360" y="4869179"/>
            <a:ext cx="4937761" cy="1600201"/>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lvl1pPr algn="r" defTabSz="914400">
              <a:lnSpc>
                <a:spcPct val="90000"/>
              </a:lnSpc>
              <a:defRPr sz="4000">
                <a:solidFill>
                  <a:srgbClr val="FFFFFF"/>
                </a:solidFill>
              </a:defRPr>
            </a:lvl1pPr>
          </a:lstStyle>
          <a:p>
            <a:pPr/>
            <a:r>
              <a:t>Multi-select menu = checkboxes (really)</a:t>
            </a:r>
          </a:p>
        </p:txBody>
      </p:sp>
      <p:sp>
        <p:nvSpPr>
          <p:cNvPr id="375" name="Text Placeholder 3"/>
          <p:cNvSpPr txBox="1"/>
          <p:nvPr/>
        </p:nvSpPr>
        <p:spPr>
          <a:xfrm>
            <a:off x="624839" y="2067560"/>
            <a:ext cx="4023361" cy="284861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228600" indent="-228600" defTabSz="914400">
              <a:lnSpc>
                <a:spcPct val="90000"/>
              </a:lnSpc>
              <a:spcBef>
                <a:spcPts val="1000"/>
              </a:spcBef>
              <a:buSzPct val="100000"/>
              <a:buFont typeface="Arial"/>
              <a:buChar char="•"/>
              <a:defRPr sz="2200">
                <a:solidFill>
                  <a:srgbClr val="FFFFFF"/>
                </a:solidFill>
              </a:defRPr>
            </a:pPr>
            <a:r>
              <a:t>Easy to make multiple selections</a:t>
            </a:r>
            <a:br/>
          </a:p>
          <a:p>
            <a:pPr marL="228600" indent="-228600" defTabSz="914400">
              <a:lnSpc>
                <a:spcPct val="90000"/>
              </a:lnSpc>
              <a:spcBef>
                <a:spcPts val="1000"/>
              </a:spcBef>
              <a:buSzPct val="100000"/>
              <a:buFont typeface="Arial"/>
              <a:buChar char="•"/>
              <a:defRPr sz="2200">
                <a:solidFill>
                  <a:srgbClr val="FFFFFF"/>
                </a:solidFill>
              </a:defRPr>
            </a:pPr>
            <a:r>
              <a:t>No tricky keyboard modifiers (CTRL+? CMD+?)</a:t>
            </a:r>
            <a:br/>
          </a:p>
          <a:p>
            <a:pPr marL="228600" indent="-228600" defTabSz="914400">
              <a:lnSpc>
                <a:spcPct val="90000"/>
              </a:lnSpc>
              <a:spcBef>
                <a:spcPts val="1000"/>
              </a:spcBef>
              <a:buSzPct val="100000"/>
              <a:buFont typeface="Arial"/>
              <a:buChar char="•"/>
              <a:defRPr sz="2200">
                <a:solidFill>
                  <a:srgbClr val="FFFFFF"/>
                </a:solidFill>
              </a:defRPr>
            </a:pPr>
            <a:r>
              <a:t>Combine with list to provide a count</a:t>
            </a:r>
          </a:p>
        </p:txBody>
      </p:sp>
      <p:pic>
        <p:nvPicPr>
          <p:cNvPr id="376" name="pizza-topping-markup.png" descr="pizza-topping-markup.png"/>
          <p:cNvPicPr>
            <a:picLocks noChangeAspect="1"/>
          </p:cNvPicPr>
          <p:nvPr/>
        </p:nvPicPr>
        <p:blipFill>
          <a:blip r:embed="rId4">
            <a:extLst/>
          </a:blip>
          <a:stretch>
            <a:fillRect/>
          </a:stretch>
        </p:blipFill>
        <p:spPr>
          <a:xfrm>
            <a:off x="-1" y="-47195"/>
            <a:ext cx="12192001" cy="9636002"/>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376"/>
                                        </p:tgtEl>
                                        <p:attrNameLst>
                                          <p:attrName>style.visibility</p:attrName>
                                        </p:attrNameLst>
                                      </p:cBhvr>
                                      <p:to>
                                        <p:strVal val="visible"/>
                                      </p:to>
                                    </p:set>
                                    <p:animEffect filter="dissolve" transition="in">
                                      <p:cBhvr>
                                        <p:cTn id="7" dur="600"/>
                                        <p:tgtEl>
                                          <p:spTgt spid="3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76" grpId="1"/>
    </p:bldLst>
  </p:timing>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4170A"/>
        </a:solidFill>
      </p:bgPr>
    </p:bg>
    <p:spTree>
      <p:nvGrpSpPr>
        <p:cNvPr id="1" name=""/>
        <p:cNvGrpSpPr/>
        <p:nvPr/>
      </p:nvGrpSpPr>
      <p:grpSpPr>
        <a:xfrm>
          <a:off x="0" y="0"/>
          <a:ext cx="0" cy="0"/>
          <a:chOff x="0" y="0"/>
          <a:chExt cx="0" cy="0"/>
        </a:xfrm>
      </p:grpSpPr>
      <p:sp>
        <p:nvSpPr>
          <p:cNvPr id="380" name="Title 1"/>
          <p:cNvSpPr txBox="1"/>
          <p:nvPr>
            <p:ph type="title"/>
          </p:nvPr>
        </p:nvSpPr>
        <p:spPr>
          <a:xfrm>
            <a:off x="3688079" y="764373"/>
            <a:ext cx="7818120" cy="1293028"/>
          </a:xfrm>
          <a:prstGeom prst="rect">
            <a:avLst/>
          </a:prstGeom>
        </p:spPr>
        <p:txBody>
          <a:bodyPr/>
          <a:lstStyle>
            <a:lvl1pPr>
              <a:defRPr cap="none"/>
            </a:lvl1pPr>
          </a:lstStyle>
          <a:p>
            <a:pPr/>
            <a:r>
              <a:t>Example 2: Multi-select menu</a:t>
            </a:r>
          </a:p>
        </p:txBody>
      </p:sp>
      <p:pic>
        <p:nvPicPr>
          <p:cNvPr id="381" name="Picture 1" descr="Picture 1"/>
          <p:cNvPicPr>
            <a:picLocks noChangeAspect="0"/>
          </p:cNvPicPr>
          <p:nvPr/>
        </p:nvPicPr>
        <p:blipFill>
          <a:blip r:embed="rId3">
            <a:extLst/>
          </a:blip>
          <a:stretch>
            <a:fillRect/>
          </a:stretch>
        </p:blipFill>
        <p:spPr>
          <a:xfrm>
            <a:off x="5003800" y="2093127"/>
            <a:ext cx="6502400" cy="4000501"/>
          </a:xfrm>
          <a:prstGeom prst="rect">
            <a:avLst/>
          </a:prstGeom>
          <a:ln w="12700">
            <a:miter lim="400000"/>
          </a:ln>
        </p:spPr>
      </p:pic>
      <p:sp>
        <p:nvSpPr>
          <p:cNvPr id="382" name="Text Placeholder 3"/>
          <p:cNvSpPr txBox="1"/>
          <p:nvPr/>
        </p:nvSpPr>
        <p:spPr>
          <a:xfrm>
            <a:off x="472439" y="2093127"/>
            <a:ext cx="4023361" cy="179085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228600" indent="-228600" defTabSz="914400">
              <a:lnSpc>
                <a:spcPct val="90000"/>
              </a:lnSpc>
              <a:spcBef>
                <a:spcPts val="1000"/>
              </a:spcBef>
              <a:buSzPct val="100000"/>
              <a:buFont typeface="Arial"/>
              <a:buChar char="•"/>
              <a:defRPr sz="2200">
                <a:solidFill>
                  <a:srgbClr val="FFFFFF"/>
                </a:solidFill>
              </a:defRPr>
            </a:pPr>
            <a:r>
              <a:t>For long lists, perhaps go for roving </a:t>
            </a:r>
            <a:r>
              <a:rPr>
                <a:latin typeface="Courier"/>
                <a:ea typeface="Courier"/>
                <a:cs typeface="Courier"/>
                <a:sym typeface="Courier"/>
              </a:rPr>
              <a:t>tabindex</a:t>
            </a:r>
            <a:br>
              <a:rPr>
                <a:latin typeface="Courier"/>
                <a:ea typeface="Courier"/>
                <a:cs typeface="Courier"/>
                <a:sym typeface="Courier"/>
              </a:rPr>
            </a:br>
            <a:endParaRPr>
              <a:latin typeface="Courier"/>
              <a:ea typeface="Courier"/>
              <a:cs typeface="Courier"/>
              <a:sym typeface="Courier"/>
            </a:endParaRPr>
          </a:p>
          <a:p>
            <a:pPr marL="228600" indent="-228600" defTabSz="914400">
              <a:lnSpc>
                <a:spcPct val="90000"/>
              </a:lnSpc>
              <a:spcBef>
                <a:spcPts val="1000"/>
              </a:spcBef>
              <a:buSzPct val="100000"/>
              <a:buFont typeface="Arial"/>
              <a:buChar char="•"/>
              <a:defRPr sz="2200">
                <a:solidFill>
                  <a:srgbClr val="FFFFFF"/>
                </a:solidFill>
              </a:defRPr>
            </a:pPr>
            <a:r>
              <a:t>1 TAB stop per grouping (similar to radio)</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4170A"/>
        </a:solidFill>
      </p:bgPr>
    </p:bg>
    <p:spTree>
      <p:nvGrpSpPr>
        <p:cNvPr id="1" name=""/>
        <p:cNvGrpSpPr/>
        <p:nvPr/>
      </p:nvGrpSpPr>
      <p:grpSpPr>
        <a:xfrm>
          <a:off x="0" y="0"/>
          <a:ext cx="0" cy="0"/>
          <a:chOff x="0" y="0"/>
          <a:chExt cx="0" cy="0"/>
        </a:xfrm>
      </p:grpSpPr>
      <p:sp>
        <p:nvSpPr>
          <p:cNvPr id="386" name="Title 1"/>
          <p:cNvSpPr txBox="1"/>
          <p:nvPr>
            <p:ph type="title"/>
          </p:nvPr>
        </p:nvSpPr>
        <p:spPr>
          <a:xfrm>
            <a:off x="3688079" y="764373"/>
            <a:ext cx="7818120" cy="1293028"/>
          </a:xfrm>
          <a:prstGeom prst="rect">
            <a:avLst/>
          </a:prstGeom>
        </p:spPr>
        <p:txBody>
          <a:bodyPr/>
          <a:lstStyle>
            <a:lvl1pPr>
              <a:defRPr cap="none"/>
            </a:lvl1pPr>
          </a:lstStyle>
          <a:p>
            <a:pPr/>
            <a:r>
              <a:t>Example 2: Multi-select menu</a:t>
            </a:r>
          </a:p>
        </p:txBody>
      </p:sp>
      <p:sp>
        <p:nvSpPr>
          <p:cNvPr id="387" name="Title 1"/>
          <p:cNvSpPr txBox="1"/>
          <p:nvPr/>
        </p:nvSpPr>
        <p:spPr>
          <a:xfrm>
            <a:off x="731519" y="2197100"/>
            <a:ext cx="4023361" cy="1600201"/>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lvl1pPr algn="r" defTabSz="914400">
              <a:lnSpc>
                <a:spcPct val="90000"/>
              </a:lnSpc>
              <a:defRPr cap="all" sz="4000">
                <a:solidFill>
                  <a:srgbClr val="FFFFFF"/>
                </a:solidFill>
              </a:defRPr>
            </a:lvl1pPr>
          </a:lstStyle>
          <a:p>
            <a:pPr/>
            <a:r>
              <a:t>Is This a Menu, Though?</a:t>
            </a:r>
          </a:p>
        </p:txBody>
      </p:sp>
      <p:sp>
        <p:nvSpPr>
          <p:cNvPr id="388" name="Text Placeholder 3"/>
          <p:cNvSpPr txBox="1"/>
          <p:nvPr/>
        </p:nvSpPr>
        <p:spPr>
          <a:xfrm>
            <a:off x="1615439" y="4124959"/>
            <a:ext cx="3718561" cy="74295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marL="228600" indent="-228600" defTabSz="914400">
              <a:lnSpc>
                <a:spcPct val="90000"/>
              </a:lnSpc>
              <a:spcBef>
                <a:spcPts val="1000"/>
              </a:spcBef>
              <a:buSzPct val="100000"/>
              <a:buFont typeface="Arial"/>
              <a:buChar char="•"/>
              <a:defRPr sz="2200">
                <a:solidFill>
                  <a:srgbClr val="FFFFFF"/>
                </a:solidFill>
              </a:defRPr>
            </a:lvl1pPr>
          </a:lstStyle>
          <a:p>
            <a:pPr/>
            <a:r>
              <a:t>Well, there are food ingredients, but …</a:t>
            </a:r>
          </a:p>
        </p:txBody>
      </p:sp>
      <p:pic>
        <p:nvPicPr>
          <p:cNvPr id="389" name="Picture 1" descr="Picture 1"/>
          <p:cNvPicPr>
            <a:picLocks noChangeAspect="1"/>
          </p:cNvPicPr>
          <p:nvPr/>
        </p:nvPicPr>
        <p:blipFill>
          <a:blip r:embed="rId3">
            <a:extLst/>
          </a:blip>
          <a:stretch>
            <a:fillRect/>
          </a:stretch>
        </p:blipFill>
        <p:spPr>
          <a:xfrm>
            <a:off x="5003800" y="2385060"/>
            <a:ext cx="6502400" cy="2908301"/>
          </a:xfrm>
          <a:prstGeom prst="rect">
            <a:avLst/>
          </a:prstGeom>
          <a:ln w="12700">
            <a:miter lim="400000"/>
          </a:ln>
        </p:spPr>
      </p:pic>
      <p:sp>
        <p:nvSpPr>
          <p:cNvPr id="390" name="Rectangle 6"/>
          <p:cNvSpPr/>
          <p:nvPr/>
        </p:nvSpPr>
        <p:spPr>
          <a:xfrm>
            <a:off x="-375849" y="-137805"/>
            <a:ext cx="12710161" cy="10348905"/>
          </a:xfrm>
          <a:prstGeom prst="rect">
            <a:avLst/>
          </a:prstGeom>
          <a:solidFill>
            <a:srgbClr val="000000"/>
          </a:solidFill>
          <a:ln w="12700">
            <a:solidFill>
              <a:srgbClr val="000000"/>
            </a:solidFill>
          </a:ln>
        </p:spPr>
        <p:txBody>
          <a:bodyPr lIns="45719" rIns="45719" anchor="ctr"/>
          <a:lstStyle/>
          <a:p>
            <a:pPr algn="ctr">
              <a:defRPr>
                <a:solidFill>
                  <a:srgbClr val="FFFFFF"/>
                </a:solidFill>
              </a:defRPr>
            </a:pPr>
          </a:p>
        </p:txBody>
      </p:sp>
      <p:pic>
        <p:nvPicPr>
          <p:cNvPr id="391" name="disclosure-with-checkboxes.png" descr="disclosure-with-checkboxes.png"/>
          <p:cNvPicPr>
            <a:picLocks noChangeAspect="1"/>
          </p:cNvPicPr>
          <p:nvPr/>
        </p:nvPicPr>
        <p:blipFill>
          <a:blip r:embed="rId4">
            <a:extLst/>
          </a:blip>
          <a:stretch>
            <a:fillRect/>
          </a:stretch>
        </p:blipFill>
        <p:spPr>
          <a:xfrm>
            <a:off x="4948906" y="1881704"/>
            <a:ext cx="2616201" cy="4508501"/>
          </a:xfrm>
          <a:prstGeom prst="rect">
            <a:avLst/>
          </a:prstGeom>
          <a:ln w="12700">
            <a:miter lim="400000"/>
          </a:ln>
        </p:spPr>
      </p:pic>
      <p:pic>
        <p:nvPicPr>
          <p:cNvPr id="392" name="pineapple-on-pizza_7ACB1D88-9072-489D-9172-E13990B7CB1E.mp4" descr="pineapple-on-pizza_7ACB1D88-9072-489D-9172-E13990B7CB1E.mp4"/>
          <p:cNvPicPr>
            <a:picLocks noChangeAspect="0"/>
          </p:cNvPicPr>
          <p:nvPr>
            <a:videoFile r:link="rId5"/>
            <p:extLst>
              <p:ext uri="{DAA4B4D4-6D71-4841-9C94-3DE7FCFB9230}">
                <p14:media xmlns:p14="http://schemas.microsoft.com/office/powerpoint/2010/main" r:embed="rId6"/>
              </p:ext>
            </p:extLst>
          </p:nvPr>
        </p:nvPicPr>
        <p:blipFill>
          <a:blip r:embed="rId7">
            <a:extLst/>
          </a:blip>
          <a:stretch>
            <a:fillRect/>
          </a:stretch>
        </p:blipFill>
        <p:spPr>
          <a:xfrm>
            <a:off x="73132" y="542131"/>
            <a:ext cx="11812199" cy="5875338"/>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391"/>
                                        </p:tgtEl>
                                        <p:attrNameLst>
                                          <p:attrName>style.visibility</p:attrName>
                                        </p:attrNameLst>
                                      </p:cBhvr>
                                      <p:to>
                                        <p:strVal val="visible"/>
                                      </p:to>
                                    </p:set>
                                    <p:anim calcmode="lin" valueType="num">
                                      <p:cBhvr>
                                        <p:cTn id="7" dur="1000" fill="hold"/>
                                        <p:tgtEl>
                                          <p:spTgt spid="391"/>
                                        </p:tgtEl>
                                        <p:attrNameLst>
                                          <p:attrName>ppt_x</p:attrName>
                                        </p:attrNameLst>
                                      </p:cBhvr>
                                      <p:tavLst>
                                        <p:tav tm="0">
                                          <p:val>
                                            <p:strVal val="0-#ppt_w/2"/>
                                          </p:val>
                                        </p:tav>
                                        <p:tav tm="100000">
                                          <p:val>
                                            <p:strVal val="#ppt_x"/>
                                          </p:val>
                                        </p:tav>
                                      </p:tavLst>
                                    </p:anim>
                                    <p:anim calcmode="lin" valueType="num">
                                      <p:cBhvr>
                                        <p:cTn id="8" dur="1000" fill="hold"/>
                                        <p:tgtEl>
                                          <p:spTgt spid="39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Class="exit" nodeType="afterEffect" presetSubtype="2" presetID="2" grpId="2" fill="hold">
                                  <p:stCondLst>
                                    <p:cond delay="0"/>
                                  </p:stCondLst>
                                  <p:iterate type="el" backwards="0">
                                    <p:tmAbs val="0"/>
                                  </p:iterate>
                                  <p:childTnLst>
                                    <p:anim calcmode="lin" valueType="num">
                                      <p:cBhvr>
                                        <p:cTn id="11" dur="1000" fill="hold"/>
                                        <p:tgtEl>
                                          <p:spTgt spid="389"/>
                                        </p:tgtEl>
                                        <p:attrNameLst>
                                          <p:attrName>ppt_x</p:attrName>
                                        </p:attrNameLst>
                                      </p:cBhvr>
                                      <p:tavLst>
                                        <p:tav tm="0">
                                          <p:val>
                                            <p:strVal val="ppt_x"/>
                                          </p:val>
                                        </p:tav>
                                        <p:tav tm="100000">
                                          <p:val>
                                            <p:strVal val="1+ppt_w/2"/>
                                          </p:val>
                                        </p:tav>
                                      </p:tavLst>
                                    </p:anim>
                                    <p:anim calcmode="lin" valueType="num">
                                      <p:cBhvr>
                                        <p:cTn id="12" dur="1000" fill="hold"/>
                                        <p:tgtEl>
                                          <p:spTgt spid="389"/>
                                        </p:tgtEl>
                                        <p:attrNameLst>
                                          <p:attrName>ppt_y</p:attrName>
                                        </p:attrNameLst>
                                      </p:cBhvr>
                                      <p:tavLst>
                                        <p:tav tm="0">
                                          <p:val>
                                            <p:strVal val="ppt_y"/>
                                          </p:val>
                                        </p:tav>
                                        <p:tav tm="100000">
                                          <p:val>
                                            <p:strVal val="ppt_y"/>
                                          </p:val>
                                        </p:tav>
                                      </p:tavLst>
                                    </p:anim>
                                    <p:set>
                                      <p:cBhvr>
                                        <p:cTn id="13" fill="hold">
                                          <p:stCondLst>
                                            <p:cond delay="999"/>
                                          </p:stCondLst>
                                        </p:cTn>
                                        <p:tgtEl>
                                          <p:spTgt spid="38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Class="entr" nodeType="clickEffect" presetID="10" grpId="3" fill="hold">
                                  <p:stCondLst>
                                    <p:cond delay="0"/>
                                  </p:stCondLst>
                                  <p:iterate type="el" backwards="0">
                                    <p:tmAbs val="0"/>
                                  </p:iterate>
                                  <p:childTnLst>
                                    <p:set>
                                      <p:cBhvr>
                                        <p:cTn id="17" fill="hold"/>
                                        <p:tgtEl>
                                          <p:spTgt spid="390"/>
                                        </p:tgtEl>
                                        <p:attrNameLst>
                                          <p:attrName>style.visibility</p:attrName>
                                        </p:attrNameLst>
                                      </p:cBhvr>
                                      <p:to>
                                        <p:strVal val="visible"/>
                                      </p:to>
                                    </p:set>
                                    <p:animEffect filter="fade" transition="in">
                                      <p:cBhvr>
                                        <p:cTn id="18" dur="500"/>
                                        <p:tgtEl>
                                          <p:spTgt spid="390"/>
                                        </p:tgtEl>
                                      </p:cBhvr>
                                    </p:animEffect>
                                  </p:childTnLst>
                                </p:cTn>
                              </p:par>
                            </p:childTnLst>
                          </p:cTn>
                        </p:par>
                        <p:par>
                          <p:cTn id="19" fill="hold">
                            <p:stCondLst>
                              <p:cond delay="500"/>
                            </p:stCondLst>
                            <p:childTnLst>
                              <p:par>
                                <p:cTn id="20" presetClass="entr" nodeType="afterEffect" presetSubtype="8" presetID="22" grpId="4" fill="hold">
                                  <p:stCondLst>
                                    <p:cond delay="0"/>
                                  </p:stCondLst>
                                  <p:iterate type="el" backwards="0">
                                    <p:tmAbs val="0"/>
                                  </p:iterate>
                                  <p:childTnLst>
                                    <p:set>
                                      <p:cBhvr>
                                        <p:cTn id="21" fill="hold"/>
                                        <p:tgtEl>
                                          <p:spTgt spid="392"/>
                                        </p:tgtEl>
                                        <p:attrNameLst>
                                          <p:attrName>style.visibility</p:attrName>
                                        </p:attrNameLst>
                                      </p:cBhvr>
                                      <p:to>
                                        <p:strVal val="visible"/>
                                      </p:to>
                                    </p:set>
                                    <p:animEffect filter="wipe(left)" transition="in">
                                      <p:cBhvr>
                                        <p:cTn id="22" dur="1000"/>
                                        <p:tgtEl>
                                          <p:spTgt spid="392"/>
                                        </p:tgtEl>
                                      </p:cBhvr>
                                    </p:animEffect>
                                  </p:childTnLst>
                                </p:cTn>
                              </p:par>
                            </p:childTnLst>
                          </p:cTn>
                        </p:par>
                        <p:par>
                          <p:cTn id="23" fill="hold">
                            <p:stCondLst>
                              <p:cond delay="1500"/>
                            </p:stCondLst>
                            <p:childTnLst>
                              <p:par>
                                <p:cTn id="24" presetClass="mediacall" nodeType="afterEffect" presetSubtype="0" presetID="1" grpId="5" fill="hold">
                                  <p:stCondLst>
                                    <p:cond delay="0"/>
                                  </p:stCondLst>
                                  <p:childTnLst>
                                    <p:cmd type="call" cmd="playFrom(0.0)">
                                      <p:cBhvr>
                                        <p:cTn id="25" dur="23766" fill="hold"/>
                                        <p:tgtEl>
                                          <p:spTgt spid="392"/>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26" fill="hold" display="0">
                  <p:stCondLst>
                    <p:cond delay="indefinite"/>
                  </p:stCondLst>
                </p:cTn>
                <p:tgtEl>
                  <p:spTgt spid="392"/>
                </p:tgtEl>
              </p:cMediaNode>
            </p:video>
            <p:seq concurrent="1" prevAc="none" nextAc="seek">
              <p:cTn id="27" evtFilter="cancelBubble" nodeType="interactiveSeq" restart="whenNotActive" fill="hold">
                <p:stCondLst>
                  <p:cond delay="0" evt="onClick">
                    <p:tgtEl>
                      <p:spTgt spid="392"/>
                    </p:tgtEl>
                  </p:cond>
                </p:stCondLst>
                <p:endSync delay="0" evt="end">
                  <p:rtn val="all"/>
                </p:endSync>
                <p:childTnLst>
                  <p:par>
                    <p:cTn id="28" fill="hold">
                      <p:stCondLst>
                        <p:cond delay="0"/>
                      </p:stCondLst>
                      <p:childTnLst>
                        <p:par>
                          <p:cTn id="29" fill="hold">
                            <p:stCondLst>
                              <p:cond delay="0"/>
                            </p:stCondLst>
                            <p:childTnLst>
                              <p:par>
                                <p:cTn id="30" presetClass="mediacall" nodeType="clickEffect" presetSubtype="0" presetID="2" fill="hold">
                                  <p:stCondLst>
                                    <p:cond delay="0"/>
                                  </p:stCondLst>
                                  <p:childTnLst>
                                    <p:cmd type="call" cmd="togglePause">
                                      <p:cBhvr>
                                        <p:cTn id="31" dur="1" fill="hold"/>
                                        <p:tgtEl>
                                          <p:spTgt spid="392"/>
                                        </p:tgtEl>
                                      </p:cBhvr>
                                    </p:cmd>
                                  </p:childTnLst>
                                </p:cTn>
                              </p:par>
                            </p:childTnLst>
                          </p:cTn>
                        </p:par>
                      </p:childTnLst>
                    </p:cTn>
                  </p:par>
                </p:childTnLst>
              </p:cTn>
              <p:nextCondLst>
                <p:cond delay="0" evt="onClick">
                  <p:tgtEl>
                    <p:spTgt spid="392"/>
                  </p:tgtEl>
                </p:cond>
              </p:nextCondLst>
            </p:seq>
          </p:childTnLst>
        </p:cTn>
      </p:par>
    </p:tnLst>
    <p:bldLst>
      <p:bldP build="whole" bldLvl="1" animBg="1" rev="0" advAuto="0" spid="390" grpId="3"/>
      <p:bldP build="whole" bldLvl="1" animBg="1" rev="0" advAuto="0" spid="389" grpId="2"/>
      <p:bldP build="whole" bldLvl="1" animBg="1" rev="0" advAuto="0" spid="391" grpId="1"/>
      <p:bldP build="whole" bldLvl="1" animBg="1" rev="0" advAuto="0" spid="392" grpId="4"/>
    </p:bldLst>
  </p:timing>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A1E"/>
        </a:solidFill>
      </p:bgPr>
    </p:bg>
    <p:spTree>
      <p:nvGrpSpPr>
        <p:cNvPr id="1" name=""/>
        <p:cNvGrpSpPr/>
        <p:nvPr/>
      </p:nvGrpSpPr>
      <p:grpSpPr>
        <a:xfrm>
          <a:off x="0" y="0"/>
          <a:ext cx="0" cy="0"/>
          <a:chOff x="0" y="0"/>
          <a:chExt cx="0" cy="0"/>
        </a:xfrm>
      </p:grpSpPr>
      <p:sp>
        <p:nvSpPr>
          <p:cNvPr id="396" name="Title 1"/>
          <p:cNvSpPr txBox="1"/>
          <p:nvPr>
            <p:ph type="title"/>
          </p:nvPr>
        </p:nvSpPr>
        <p:spPr>
          <a:xfrm>
            <a:off x="2895600" y="764373"/>
            <a:ext cx="8610600" cy="1293028"/>
          </a:xfrm>
          <a:prstGeom prst="rect">
            <a:avLst/>
          </a:prstGeom>
        </p:spPr>
        <p:txBody>
          <a:bodyPr/>
          <a:lstStyle>
            <a:lvl1pPr>
              <a:defRPr cap="none"/>
            </a:lvl1pPr>
          </a:lstStyle>
          <a:p>
            <a:pPr/>
            <a:r>
              <a:t>Example 3: Theatre seat chooser</a:t>
            </a:r>
          </a:p>
        </p:txBody>
      </p:sp>
      <p:pic>
        <p:nvPicPr>
          <p:cNvPr id="397" name="Picture 1" descr="Picture 1"/>
          <p:cNvPicPr>
            <a:picLocks noChangeAspect="1"/>
          </p:cNvPicPr>
          <p:nvPr/>
        </p:nvPicPr>
        <p:blipFill>
          <a:blip r:embed="rId3">
            <a:extLst/>
          </a:blip>
          <a:stretch>
            <a:fillRect/>
          </a:stretch>
        </p:blipFill>
        <p:spPr>
          <a:xfrm>
            <a:off x="5471159" y="2296160"/>
            <a:ext cx="6035041" cy="3418285"/>
          </a:xfrm>
          <a:prstGeom prst="rect">
            <a:avLst/>
          </a:prstGeom>
          <a:ln w="12700">
            <a:miter lim="400000"/>
          </a:ln>
        </p:spPr>
      </p:pic>
      <p:sp>
        <p:nvSpPr>
          <p:cNvPr id="398" name="Text Placeholder 3"/>
          <p:cNvSpPr txBox="1"/>
          <p:nvPr/>
        </p:nvSpPr>
        <p:spPr>
          <a:xfrm>
            <a:off x="411479" y="2458059"/>
            <a:ext cx="4709161" cy="331978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228600" indent="-228600" defTabSz="914400">
              <a:lnSpc>
                <a:spcPct val="90000"/>
              </a:lnSpc>
              <a:spcBef>
                <a:spcPts val="1000"/>
              </a:spcBef>
              <a:buSzPct val="100000"/>
              <a:buFont typeface="Arial"/>
              <a:buChar char="•"/>
              <a:defRPr sz="2200">
                <a:solidFill>
                  <a:srgbClr val="FFFFFF"/>
                </a:solidFill>
              </a:defRPr>
            </a:pPr>
            <a:r>
              <a:t>Real world example for this one</a:t>
            </a:r>
            <a:br/>
          </a:p>
          <a:p>
            <a:pPr marL="228600" indent="-228600" defTabSz="914400">
              <a:lnSpc>
                <a:spcPct val="90000"/>
              </a:lnSpc>
              <a:spcBef>
                <a:spcPts val="1000"/>
              </a:spcBef>
              <a:buSzPct val="100000"/>
              <a:buFont typeface="Arial"/>
              <a:buChar char="•"/>
              <a:defRPr sz="2200">
                <a:solidFill>
                  <a:srgbClr val="FFFFFF"/>
                </a:solidFill>
              </a:defRPr>
            </a:pPr>
            <a:r>
              <a:t>Typically these fail:</a:t>
            </a:r>
            <a:br/>
          </a:p>
          <a:p>
            <a:pPr lvl="1" marL="685800" indent="-228600" defTabSz="914400">
              <a:lnSpc>
                <a:spcPct val="90000"/>
              </a:lnSpc>
              <a:spcBef>
                <a:spcPts val="500"/>
              </a:spcBef>
              <a:buSzPct val="100000"/>
              <a:buFont typeface="Arial"/>
              <a:buChar char="•"/>
              <a:defRPr sz="2000">
                <a:solidFill>
                  <a:srgbClr val="FFFFFF"/>
                </a:solidFill>
              </a:defRPr>
            </a:pPr>
            <a:r>
              <a:rPr u="sng">
                <a:solidFill>
                  <a:srgbClr val="F0532B"/>
                </a:solidFill>
                <a:uFill>
                  <a:solidFill>
                    <a:srgbClr val="F0532B"/>
                  </a:solidFill>
                </a:uFill>
                <a:hlinkClick r:id="rId4" invalidUrl="" action="" tgtFrame="" tooltip="" history="1" highlightClick="0" endSnd="0"/>
              </a:rPr>
              <a:t>SC 2.1.1 Keyboard (Level A)</a:t>
            </a:r>
            <a:br/>
          </a:p>
          <a:p>
            <a:pPr lvl="1" marL="685800" indent="-228600" defTabSz="914400">
              <a:lnSpc>
                <a:spcPct val="90000"/>
              </a:lnSpc>
              <a:spcBef>
                <a:spcPts val="500"/>
              </a:spcBef>
              <a:buSzPct val="100000"/>
              <a:buFont typeface="Arial"/>
              <a:buChar char="•"/>
              <a:defRPr sz="2000">
                <a:solidFill>
                  <a:srgbClr val="FFFFFF"/>
                </a:solidFill>
              </a:defRPr>
            </a:pPr>
            <a:r>
              <a:rPr u="sng">
                <a:solidFill>
                  <a:srgbClr val="F0532B"/>
                </a:solidFill>
                <a:uFill>
                  <a:solidFill>
                    <a:srgbClr val="F0532B"/>
                  </a:solidFill>
                </a:uFill>
                <a:hlinkClick r:id="rId5" invalidUrl="" action="" tgtFrame="" tooltip="" history="1" highlightClick="0" endSnd="0"/>
              </a:rPr>
              <a:t>SC 1.4.1 Use of Color (Level A)</a:t>
            </a:r>
            <a:br/>
          </a:p>
          <a:p>
            <a:pPr lvl="1" marL="685800" indent="-228600" defTabSz="914400">
              <a:lnSpc>
                <a:spcPct val="90000"/>
              </a:lnSpc>
              <a:spcBef>
                <a:spcPts val="500"/>
              </a:spcBef>
              <a:buSzPct val="100000"/>
              <a:buFont typeface="Arial"/>
              <a:buChar char="•"/>
              <a:defRPr sz="2000">
                <a:solidFill>
                  <a:srgbClr val="FFFFFF"/>
                </a:solidFill>
              </a:defRPr>
            </a:pPr>
            <a:r>
              <a:rPr u="sng">
                <a:solidFill>
                  <a:srgbClr val="F0532B"/>
                </a:solidFill>
                <a:uFill>
                  <a:solidFill>
                    <a:srgbClr val="F0532B"/>
                  </a:solidFill>
                </a:uFill>
                <a:hlinkClick r:id="rId6" invalidUrl="" action="" tgtFrame="" tooltip="" history="1" highlightClick="0" endSnd="0"/>
              </a:rPr>
              <a:t>SC 4.1.2 Name, Role, Value (Level A)</a:t>
            </a:r>
          </a:p>
        </p:txBody>
      </p:sp>
      <p:pic>
        <p:nvPicPr>
          <p:cNvPr id="399" name="Where the Seats Have No Name.mp4" descr="Where the Seats Have No Name.mp4"/>
          <p:cNvPicPr>
            <a:picLocks noChangeAspect="0"/>
          </p:cNvPicPr>
          <p:nvPr>
            <a:videoFile r:link="rId7"/>
            <p:extLst>
              <p:ext uri="{DAA4B4D4-6D71-4841-9C94-3DE7FCFB9230}">
                <p14:media xmlns:p14="http://schemas.microsoft.com/office/powerpoint/2010/main" r:embed="rId8"/>
              </p:ext>
            </p:extLst>
          </p:nvPr>
        </p:nvPicPr>
        <p:blipFill>
          <a:blip r:embed="rId9">
            <a:extLst/>
          </a:blip>
          <a:stretch>
            <a:fillRect/>
          </a:stretch>
        </p:blipFill>
        <p:spPr>
          <a:xfrm>
            <a:off x="0" y="0"/>
            <a:ext cx="12192000" cy="6858000"/>
          </a:xfrm>
          <a:prstGeom prst="rect">
            <a:avLst/>
          </a:prstGeom>
          <a:ln w="12700">
            <a:miter lim="400000"/>
          </a:ln>
        </p:spPr>
      </p:pic>
      <p:sp>
        <p:nvSpPr>
          <p:cNvPr id="400" name="SEATS"/>
          <p:cNvSpPr txBox="1"/>
          <p:nvPr/>
        </p:nvSpPr>
        <p:spPr>
          <a:xfrm>
            <a:off x="3148168" y="2610368"/>
            <a:ext cx="5895664" cy="21488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4000">
                <a:ln w="63500" cap="flat">
                  <a:solidFill>
                    <a:srgbClr val="FFFFFF"/>
                  </a:solidFill>
                  <a:prstDash val="solid"/>
                  <a:miter lim="400000"/>
                </a:ln>
                <a:solidFill>
                  <a:srgbClr val="631F18"/>
                </a:solidFill>
                <a:latin typeface="Arial Rounded MT Bold"/>
                <a:ea typeface="Arial Rounded MT Bold"/>
                <a:cs typeface="Arial Rounded MT Bold"/>
                <a:sym typeface="Arial Rounded MT Bold"/>
              </a:defRPr>
            </a:lvl1pPr>
          </a:lstStyle>
          <a:p>
            <a:pPr/>
            <a:r>
              <a:t>SEATS</a:t>
            </a:r>
          </a:p>
        </p:txBody>
      </p:sp>
    </p:spTree>
  </p:cSld>
  <p:clrMapOvr>
    <a:masterClrMapping/>
  </p:clrMapOvr>
  <mc:AlternateContent xmlns:mc="http://schemas.openxmlformats.org/markup-compatibility/2006">
    <mc:Choice xmlns:p14="http://schemas.microsoft.com/office/powerpoint/2010/main" Requires="p14">
      <p:transition spd="slow" advClick="1" p14:dur="1200">
        <p:wipe dir="l"/>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99"/>
                                        </p:tgtEl>
                                        <p:attrNameLst>
                                          <p:attrName>style.visibility</p:attrName>
                                        </p:attrNameLst>
                                      </p:cBhvr>
                                      <p:to>
                                        <p:strVal val="visible"/>
                                      </p:to>
                                    </p:set>
                                  </p:childTnLst>
                                </p:cTn>
                              </p:par>
                            </p:childTnLst>
                          </p:cTn>
                        </p:par>
                        <p:par>
                          <p:cTn id="7" fill="hold">
                            <p:stCondLst>
                              <p:cond delay="0"/>
                            </p:stCondLst>
                            <p:childTnLst>
                              <p:par>
                                <p:cTn id="8" presetClass="mediacall" nodeType="afterEffect" presetSubtype="0" presetID="1" grpId="2" fill="hold">
                                  <p:stCondLst>
                                    <p:cond delay="0"/>
                                  </p:stCondLst>
                                  <p:childTnLst>
                                    <p:cmd type="call" cmd="playFrom(0.0)">
                                      <p:cBhvr>
                                        <p:cTn id="9" dur="3970" fill="hold"/>
                                        <p:tgtEl>
                                          <p:spTgt spid="399"/>
                                        </p:tgtEl>
                                      </p:cBhvr>
                                    </p:cmd>
                                  </p:childTnLst>
                                </p:cTn>
                              </p:par>
                            </p:childTnLst>
                          </p:cTn>
                        </p:par>
                        <p:par>
                          <p:cTn id="10" fill="hold">
                            <p:stCondLst>
                              <p:cond delay="3970"/>
                            </p:stCondLst>
                            <p:childTnLst>
                              <p:par>
                                <p:cTn id="11" presetClass="entr" nodeType="afterEffect" presetSubtype="0" presetID="1" grpId="3" fill="hold">
                                  <p:stCondLst>
                                    <p:cond delay="1200"/>
                                  </p:stCondLst>
                                  <p:iterate type="el" backwards="0">
                                    <p:tmAbs val="0"/>
                                  </p:iterate>
                                  <p:childTnLst>
                                    <p:set>
                                      <p:cBhvr>
                                        <p:cTn id="12" fill="hold"/>
                                        <p:tgtEl>
                                          <p:spTgt spid="400"/>
                                        </p:tgtEl>
                                        <p:attrNameLst>
                                          <p:attrName>style.visibility</p:attrName>
                                        </p:attrNameLst>
                                      </p:cBhvr>
                                      <p:to>
                                        <p:strVal val="visible"/>
                                      </p:to>
                                    </p:set>
                                  </p:childTnLst>
                                </p:cTn>
                              </p:par>
                            </p:childTnLst>
                          </p:cTn>
                        </p:par>
                        <p:par>
                          <p:cTn id="13" fill="hold">
                            <p:stCondLst>
                              <p:cond delay="5170"/>
                            </p:stCondLst>
                            <p:childTnLst>
                              <p:par>
                                <p:cTn id="14" presetClass="exit" nodeType="afterEffect" presetSubtype="0" presetID="1" grpId="4" fill="hold">
                                  <p:stCondLst>
                                    <p:cond delay="400"/>
                                  </p:stCondLst>
                                  <p:iterate type="el" backwards="0">
                                    <p:tmAbs val="0"/>
                                  </p:iterate>
                                  <p:childTnLst>
                                    <p:set>
                                      <p:cBhvr>
                                        <p:cTn id="15" fill="hold">
                                          <p:stCondLst>
                                            <p:cond delay="0"/>
                                          </p:stCondLst>
                                        </p:cTn>
                                        <p:tgtEl>
                                          <p:spTgt spid="400"/>
                                        </p:tgtEl>
                                        <p:attrNameLst>
                                          <p:attrName>style.visibility</p:attrName>
                                        </p:attrNameLst>
                                      </p:cBhvr>
                                      <p:to>
                                        <p:strVal val="hidden"/>
                                      </p:to>
                                    </p:set>
                                  </p:childTnLst>
                                </p:cTn>
                              </p:par>
                            </p:childTnLst>
                          </p:cTn>
                        </p:par>
                        <p:par>
                          <p:cTn id="16" fill="hold">
                            <p:stCondLst>
                              <p:cond delay="5570"/>
                            </p:stCondLst>
                            <p:childTnLst>
                              <p:par>
                                <p:cTn id="17" presetClass="exit" nodeType="afterEffect" presetSubtype="0" presetID="1" grpId="5" fill="hold">
                                  <p:stCondLst>
                                    <p:cond delay="1750"/>
                                  </p:stCondLst>
                                  <p:iterate type="el" backwards="0">
                                    <p:tmAbs val="0"/>
                                  </p:iterate>
                                  <p:childTnLst>
                                    <p:set>
                                      <p:cBhvr>
                                        <p:cTn id="18" fill="hold">
                                          <p:stCondLst>
                                            <p:cond delay="0"/>
                                          </p:stCondLst>
                                        </p:cTn>
                                        <p:tgtEl>
                                          <p:spTgt spid="399"/>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9" fill="hold" display="0">
                  <p:stCondLst>
                    <p:cond delay="indefinite"/>
                  </p:stCondLst>
                </p:cTn>
                <p:tgtEl>
                  <p:spTgt spid="399"/>
                </p:tgtEl>
              </p:cMediaNode>
            </p:video>
            <p:seq concurrent="1" prevAc="none" nextAc="seek">
              <p:cTn id="20" evtFilter="cancelBubble" nodeType="interactiveSeq" restart="whenNotActive" fill="hold">
                <p:stCondLst>
                  <p:cond delay="0" evt="onClick">
                    <p:tgtEl>
                      <p:spTgt spid="399"/>
                    </p:tgtEl>
                  </p:cond>
                </p:stCondLst>
                <p:endSync delay="0" evt="end">
                  <p:rtn val="all"/>
                </p:endSync>
                <p:childTnLst>
                  <p:par>
                    <p:cTn id="21" fill="hold">
                      <p:stCondLst>
                        <p:cond delay="0"/>
                      </p:stCondLst>
                      <p:childTnLst>
                        <p:par>
                          <p:cTn id="22" fill="hold">
                            <p:stCondLst>
                              <p:cond delay="0"/>
                            </p:stCondLst>
                            <p:childTnLst>
                              <p:par>
                                <p:cTn id="23" presetClass="mediacall" nodeType="clickEffect" presetSubtype="0" presetID="2" fill="hold">
                                  <p:stCondLst>
                                    <p:cond delay="0"/>
                                  </p:stCondLst>
                                  <p:childTnLst>
                                    <p:cmd type="call" cmd="togglePause">
                                      <p:cBhvr>
                                        <p:cTn id="24" dur="1" fill="hold"/>
                                        <p:tgtEl>
                                          <p:spTgt spid="399"/>
                                        </p:tgtEl>
                                      </p:cBhvr>
                                    </p:cmd>
                                  </p:childTnLst>
                                </p:cTn>
                              </p:par>
                            </p:childTnLst>
                          </p:cTn>
                        </p:par>
                      </p:childTnLst>
                    </p:cTn>
                  </p:par>
                </p:childTnLst>
              </p:cTn>
              <p:nextCondLst>
                <p:cond delay="0" evt="onClick">
                  <p:tgtEl>
                    <p:spTgt spid="399"/>
                  </p:tgtEl>
                </p:cond>
              </p:nextCondLst>
            </p:seq>
          </p:childTnLst>
        </p:cTn>
      </p:par>
    </p:tnLst>
    <p:bldLst>
      <p:bldP build="whole" bldLvl="1" animBg="1" rev="0" advAuto="0" spid="400" grpId="3"/>
      <p:bldP build="whole" bldLvl="1" animBg="1" rev="0" advAuto="0" spid="400" grpId="4"/>
      <p:bldP build="whole" bldLvl="1" animBg="1" rev="0" advAuto="0" spid="399" grpId="5"/>
      <p:bldP build="whole" bldLvl="1" animBg="1" rev="0" advAuto="0" spid="399" grpId="1"/>
    </p:bldLst>
  </p:timing>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A1E"/>
        </a:solidFill>
      </p:bgPr>
    </p:bg>
    <p:spTree>
      <p:nvGrpSpPr>
        <p:cNvPr id="1" name=""/>
        <p:cNvGrpSpPr/>
        <p:nvPr/>
      </p:nvGrpSpPr>
      <p:grpSpPr>
        <a:xfrm>
          <a:off x="0" y="0"/>
          <a:ext cx="0" cy="0"/>
          <a:chOff x="0" y="0"/>
          <a:chExt cx="0" cy="0"/>
        </a:xfrm>
      </p:grpSpPr>
      <p:pic>
        <p:nvPicPr>
          <p:cNvPr id="404" name="Cineworld - 1 Seat legend.mp4" descr="Cineworld - 1 Seat legend.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1496875" y="297681"/>
            <a:ext cx="9198250" cy="6262638"/>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10833" fill="hold"/>
                                        <p:tgtEl>
                                          <p:spTgt spid="404"/>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04"/>
                </p:tgtEl>
              </p:cMediaNode>
            </p:video>
            <p:seq concurrent="1" prevAc="none" nextAc="seek">
              <p:cTn id="8" evtFilter="cancelBubble" nodeType="interactiveSeq" restart="whenNotActive" fill="hold">
                <p:stCondLst>
                  <p:cond delay="0" evt="onClick">
                    <p:tgtEl>
                      <p:spTgt spid="404"/>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04"/>
                                        </p:tgtEl>
                                      </p:cBhvr>
                                    </p:cmd>
                                  </p:childTnLst>
                                </p:cTn>
                              </p:par>
                            </p:childTnLst>
                          </p:cTn>
                        </p:par>
                      </p:childTnLst>
                    </p:cTn>
                  </p:par>
                </p:childTnLst>
              </p:cTn>
              <p:nextCondLst>
                <p:cond delay="0" evt="onClick">
                  <p:tgtEl>
                    <p:spTgt spid="404"/>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A1E"/>
        </a:solidFill>
      </p:bgPr>
    </p:bg>
    <p:spTree>
      <p:nvGrpSpPr>
        <p:cNvPr id="1" name=""/>
        <p:cNvGrpSpPr/>
        <p:nvPr/>
      </p:nvGrpSpPr>
      <p:grpSpPr>
        <a:xfrm>
          <a:off x="0" y="0"/>
          <a:ext cx="0" cy="0"/>
          <a:chOff x="0" y="0"/>
          <a:chExt cx="0" cy="0"/>
        </a:xfrm>
      </p:grpSpPr>
      <p:sp>
        <p:nvSpPr>
          <p:cNvPr id="408" name="Content Placeholder 2"/>
          <p:cNvSpPr txBox="1"/>
          <p:nvPr>
            <p:ph type="body" sz="quarter" idx="1"/>
          </p:nvPr>
        </p:nvSpPr>
        <p:spPr>
          <a:xfrm>
            <a:off x="434385" y="2056634"/>
            <a:ext cx="4046175" cy="4024126"/>
          </a:xfrm>
          <a:prstGeom prst="rect">
            <a:avLst/>
          </a:prstGeom>
        </p:spPr>
        <p:txBody>
          <a:bodyPr/>
          <a:lstStyle/>
          <a:p>
            <a:pPr>
              <a:defRPr sz="3200"/>
            </a:pPr>
            <a:r>
              <a:t>LOTS of TABbing required</a:t>
            </a:r>
            <a:br/>
          </a:p>
          <a:p>
            <a:pPr>
              <a:defRPr sz="3200"/>
            </a:pPr>
            <a:r>
              <a:t>Cannot navigate/select with arrow keys</a:t>
            </a:r>
          </a:p>
        </p:txBody>
      </p:sp>
      <p:pic>
        <p:nvPicPr>
          <p:cNvPr id="409" name="Cineworld - 2 TAB stop for all seats.mp4" descr="Cineworld - 2 TAB stop for all seats.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5148648" y="845349"/>
            <a:ext cx="6358120" cy="5167302"/>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4633" fill="hold"/>
                                        <p:tgtEl>
                                          <p:spTgt spid="40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09"/>
                </p:tgtEl>
              </p:cMediaNode>
            </p:video>
            <p:seq concurrent="1" prevAc="none" nextAc="seek">
              <p:cTn id="8" evtFilter="cancelBubble" nodeType="interactiveSeq" restart="whenNotActive" fill="hold">
                <p:stCondLst>
                  <p:cond delay="0" evt="onClick">
                    <p:tgtEl>
                      <p:spTgt spid="409"/>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09"/>
                                        </p:tgtEl>
                                      </p:cBhvr>
                                    </p:cmd>
                                  </p:childTnLst>
                                </p:cTn>
                              </p:par>
                            </p:childTnLst>
                          </p:cTn>
                        </p:par>
                      </p:childTnLst>
                    </p:cTn>
                  </p:par>
                </p:childTnLst>
              </p:cTn>
              <p:nextCondLst>
                <p:cond delay="0" evt="onClick">
                  <p:tgtEl>
                    <p:spTgt spid="409"/>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4" name="Title 1"/>
          <p:cNvSpPr txBox="1"/>
          <p:nvPr>
            <p:ph type="title"/>
          </p:nvPr>
        </p:nvSpPr>
        <p:spPr>
          <a:xfrm>
            <a:off x="2895600" y="764373"/>
            <a:ext cx="8610600" cy="1293028"/>
          </a:xfrm>
          <a:prstGeom prst="rect">
            <a:avLst/>
          </a:prstGeom>
        </p:spPr>
        <p:txBody>
          <a:bodyPr/>
          <a:lstStyle/>
          <a:p>
            <a:pPr/>
            <a:r>
              <a:t>A Tiny Bit About Me</a:t>
            </a:r>
          </a:p>
        </p:txBody>
      </p:sp>
      <p:pic>
        <p:nvPicPr>
          <p:cNvPr id="195" name="Picture 1" descr="Picture 1"/>
          <p:cNvPicPr>
            <a:picLocks noChangeAspect="1"/>
          </p:cNvPicPr>
          <p:nvPr/>
        </p:nvPicPr>
        <p:blipFill>
          <a:blip r:embed="rId3">
            <a:extLst/>
          </a:blip>
          <a:stretch>
            <a:fillRect/>
          </a:stretch>
        </p:blipFill>
        <p:spPr>
          <a:xfrm>
            <a:off x="9140463" y="2458720"/>
            <a:ext cx="2365737" cy="2875280"/>
          </a:xfrm>
          <a:prstGeom prst="rect">
            <a:avLst/>
          </a:prstGeom>
          <a:ln w="12700">
            <a:miter lim="400000"/>
          </a:ln>
        </p:spPr>
      </p:pic>
      <p:pic>
        <p:nvPicPr>
          <p:cNvPr id="196" name="Picture 3" descr="Picture 3"/>
          <p:cNvPicPr>
            <a:picLocks noChangeAspect="1"/>
          </p:cNvPicPr>
          <p:nvPr/>
        </p:nvPicPr>
        <p:blipFill>
          <a:blip r:embed="rId4">
            <a:extLst/>
          </a:blip>
          <a:stretch>
            <a:fillRect/>
          </a:stretch>
        </p:blipFill>
        <p:spPr>
          <a:xfrm>
            <a:off x="0" y="-1085"/>
            <a:ext cx="5933917" cy="8903691"/>
          </a:xfrm>
          <a:prstGeom prst="rect">
            <a:avLst/>
          </a:prstGeom>
          <a:ln w="12700">
            <a:miter lim="400000"/>
          </a:ln>
        </p:spPr>
      </p:pic>
      <p:pic>
        <p:nvPicPr>
          <p:cNvPr id="197" name="Picture 6" descr="Picture 6"/>
          <p:cNvPicPr>
            <a:picLocks noChangeAspect="1"/>
          </p:cNvPicPr>
          <p:nvPr/>
        </p:nvPicPr>
        <p:blipFill>
          <a:blip r:embed="rId5">
            <a:extLst/>
          </a:blip>
          <a:stretch>
            <a:fillRect/>
          </a:stretch>
        </p:blipFill>
        <p:spPr>
          <a:xfrm rot="10800000">
            <a:off x="-1" y="18733"/>
            <a:ext cx="12192001" cy="9151240"/>
          </a:xfrm>
          <a:prstGeom prst="rect">
            <a:avLst/>
          </a:prstGeom>
          <a:ln w="12700">
            <a:miter lim="400000"/>
          </a:ln>
        </p:spPr>
      </p:pic>
      <p:pic>
        <p:nvPicPr>
          <p:cNvPr id="198" name="Picture 7" descr="Picture 7"/>
          <p:cNvPicPr>
            <a:picLocks noChangeAspect="1"/>
          </p:cNvPicPr>
          <p:nvPr/>
        </p:nvPicPr>
        <p:blipFill>
          <a:blip r:embed="rId6">
            <a:extLst/>
          </a:blip>
          <a:stretch>
            <a:fillRect/>
          </a:stretch>
        </p:blipFill>
        <p:spPr>
          <a:xfrm>
            <a:off x="240091" y="281946"/>
            <a:ext cx="11711818" cy="6294108"/>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4" presetID="22" grpId="1" fill="hold">
                                  <p:stCondLst>
                                    <p:cond delay="0"/>
                                  </p:stCondLst>
                                  <p:iterate type="el" backwards="0">
                                    <p:tmAbs val="0"/>
                                  </p:iterate>
                                  <p:childTnLst>
                                    <p:set>
                                      <p:cBhvr>
                                        <p:cTn id="6" fill="hold"/>
                                        <p:tgtEl>
                                          <p:spTgt spid="196"/>
                                        </p:tgtEl>
                                        <p:attrNameLst>
                                          <p:attrName>style.visibility</p:attrName>
                                        </p:attrNameLst>
                                      </p:cBhvr>
                                      <p:to>
                                        <p:strVal val="visible"/>
                                      </p:to>
                                    </p:set>
                                    <p:animEffect filter="wipe(down)" transition="in">
                                      <p:cBhvr>
                                        <p:cTn id="7" dur="500"/>
                                        <p:tgtEl>
                                          <p:spTgt spid="196"/>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197"/>
                                        </p:tgtEl>
                                        <p:attrNameLst>
                                          <p:attrName>style.visibility</p:attrName>
                                        </p:attrNameLst>
                                      </p:cBhvr>
                                      <p:to>
                                        <p:strVal val="visible"/>
                                      </p:to>
                                    </p:set>
                                    <p:animEffect filter="fade" transition="in">
                                      <p:cBhvr>
                                        <p:cTn id="12" dur="500"/>
                                        <p:tgtEl>
                                          <p:spTgt spid="197"/>
                                        </p:tgtEl>
                                      </p:cBhvr>
                                    </p:animEffect>
                                  </p:childTnLst>
                                </p:cTn>
                              </p:par>
                            </p:childTnLst>
                          </p:cTn>
                        </p:par>
                      </p:childTnLst>
                    </p:cTn>
                  </p:par>
                  <p:par>
                    <p:cTn id="13" fill="hold">
                      <p:stCondLst>
                        <p:cond delay="indefinite"/>
                      </p:stCondLst>
                      <p:childTnLst>
                        <p:par>
                          <p:cTn id="14" fill="hold">
                            <p:stCondLst>
                              <p:cond delay="0"/>
                            </p:stCondLst>
                            <p:childTnLst>
                              <p:par>
                                <p:cTn id="15" presetClass="entr" nodeType="clickEffect" presetID="10" grpId="3" fill="hold">
                                  <p:stCondLst>
                                    <p:cond delay="0"/>
                                  </p:stCondLst>
                                  <p:iterate type="el" backwards="0">
                                    <p:tmAbs val="0"/>
                                  </p:iterate>
                                  <p:childTnLst>
                                    <p:set>
                                      <p:cBhvr>
                                        <p:cTn id="16" fill="hold"/>
                                        <p:tgtEl>
                                          <p:spTgt spid="198"/>
                                        </p:tgtEl>
                                        <p:attrNameLst>
                                          <p:attrName>style.visibility</p:attrName>
                                        </p:attrNameLst>
                                      </p:cBhvr>
                                      <p:to>
                                        <p:strVal val="visible"/>
                                      </p:to>
                                    </p:set>
                                    <p:animEffect filter="fade" transition="in">
                                      <p:cBhvr>
                                        <p:cTn id="17" dur="500"/>
                                        <p:tgtEl>
                                          <p:spTgt spid="1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6" grpId="1"/>
      <p:bldP build="whole" bldLvl="1" animBg="1" rev="0" advAuto="0" spid="197" grpId="2"/>
      <p:bldP build="whole" bldLvl="1" animBg="1" rev="0" advAuto="0" spid="198" grpId="3"/>
    </p:bldLst>
  </p:timing>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A1E"/>
        </a:solidFill>
      </p:bgPr>
    </p:bg>
    <p:spTree>
      <p:nvGrpSpPr>
        <p:cNvPr id="1" name=""/>
        <p:cNvGrpSpPr/>
        <p:nvPr/>
      </p:nvGrpSpPr>
      <p:grpSpPr>
        <a:xfrm>
          <a:off x="0" y="0"/>
          <a:ext cx="0" cy="0"/>
          <a:chOff x="0" y="0"/>
          <a:chExt cx="0" cy="0"/>
        </a:xfrm>
      </p:grpSpPr>
      <p:sp>
        <p:nvSpPr>
          <p:cNvPr id="413" name="Content Placeholder 2"/>
          <p:cNvSpPr txBox="1"/>
          <p:nvPr>
            <p:ph type="body" sz="quarter" idx="1"/>
          </p:nvPr>
        </p:nvSpPr>
        <p:spPr>
          <a:xfrm>
            <a:off x="466091" y="1936668"/>
            <a:ext cx="3843019" cy="4024125"/>
          </a:xfrm>
          <a:prstGeom prst="rect">
            <a:avLst/>
          </a:prstGeom>
        </p:spPr>
        <p:txBody>
          <a:bodyPr/>
          <a:lstStyle/>
          <a:p>
            <a:pPr>
              <a:defRPr sz="3200"/>
            </a:pPr>
            <a:r>
              <a:t>120 (ish) TAB stops to get to accessible seat</a:t>
            </a:r>
            <a:br/>
          </a:p>
          <a:p>
            <a:pPr>
              <a:defRPr sz="3200"/>
            </a:pPr>
            <a:r>
              <a:t>Not exposed to AT as accessible seats!</a:t>
            </a:r>
          </a:p>
        </p:txBody>
      </p:sp>
      <p:pic>
        <p:nvPicPr>
          <p:cNvPr id="414" name="Cineworld - 3 accessible seats not exposed as such in picker.mp4" descr="Cineworld - 3 accessible seats not exposed as such in picker.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5143500" y="843488"/>
            <a:ext cx="6362700" cy="5171025"/>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4933" fill="hold"/>
                                        <p:tgtEl>
                                          <p:spTgt spid="414"/>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14"/>
                </p:tgtEl>
              </p:cMediaNode>
            </p:video>
            <p:seq concurrent="1" prevAc="none" nextAc="seek">
              <p:cTn id="8" evtFilter="cancelBubble" nodeType="interactiveSeq" restart="whenNotActive" fill="hold">
                <p:stCondLst>
                  <p:cond delay="0" evt="onClick">
                    <p:tgtEl>
                      <p:spTgt spid="414"/>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14"/>
                                        </p:tgtEl>
                                      </p:cBhvr>
                                    </p:cmd>
                                  </p:childTnLst>
                                </p:cTn>
                              </p:par>
                            </p:childTnLst>
                          </p:cTn>
                        </p:par>
                      </p:childTnLst>
                    </p:cTn>
                  </p:par>
                </p:childTnLst>
              </p:cTn>
              <p:nextCondLst>
                <p:cond delay="0" evt="onClick">
                  <p:tgtEl>
                    <p:spTgt spid="414"/>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A1E"/>
        </a:solidFill>
      </p:bgPr>
    </p:bg>
    <p:spTree>
      <p:nvGrpSpPr>
        <p:cNvPr id="1" name=""/>
        <p:cNvGrpSpPr/>
        <p:nvPr/>
      </p:nvGrpSpPr>
      <p:grpSpPr>
        <a:xfrm>
          <a:off x="0" y="0"/>
          <a:ext cx="0" cy="0"/>
          <a:chOff x="0" y="0"/>
          <a:chExt cx="0" cy="0"/>
        </a:xfrm>
      </p:grpSpPr>
      <p:sp>
        <p:nvSpPr>
          <p:cNvPr id="418" name="Content Placeholder 2"/>
          <p:cNvSpPr txBox="1"/>
          <p:nvPr>
            <p:ph type="body" sz="quarter" idx="1"/>
          </p:nvPr>
        </p:nvSpPr>
        <p:spPr>
          <a:xfrm>
            <a:off x="1139261" y="2643949"/>
            <a:ext cx="3718489" cy="1996632"/>
          </a:xfrm>
          <a:prstGeom prst="rect">
            <a:avLst/>
          </a:prstGeom>
        </p:spPr>
        <p:txBody>
          <a:bodyPr/>
          <a:lstStyle>
            <a:lvl1pPr>
              <a:defRPr sz="3600"/>
            </a:lvl1pPr>
          </a:lstStyle>
          <a:p>
            <a:pPr/>
            <a:r>
              <a:t>Why are these seats/buttons disabled?</a:t>
            </a:r>
          </a:p>
        </p:txBody>
      </p:sp>
      <p:pic>
        <p:nvPicPr>
          <p:cNvPr id="419" name="Cineworld - 4 Current seat disabled button.mp4" descr="Cineworld - 4 Current seat disabled button.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5143500" y="168642"/>
            <a:ext cx="6362700" cy="6520716"/>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5774" fill="hold"/>
                                        <p:tgtEl>
                                          <p:spTgt spid="41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35434">
                <p:cTn id="7" fill="hold" display="0">
                  <p:stCondLst>
                    <p:cond delay="indefinite"/>
                  </p:stCondLst>
                </p:cTn>
                <p:tgtEl>
                  <p:spTgt spid="419"/>
                </p:tgtEl>
              </p:cMediaNode>
            </p:video>
            <p:seq concurrent="1" prevAc="none" nextAc="seek">
              <p:cTn id="8" evtFilter="cancelBubble" nodeType="interactiveSeq" restart="whenNotActive" fill="hold">
                <p:stCondLst>
                  <p:cond delay="0" evt="onClick">
                    <p:tgtEl>
                      <p:spTgt spid="419"/>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19"/>
                                        </p:tgtEl>
                                      </p:cBhvr>
                                    </p:cmd>
                                  </p:childTnLst>
                                </p:cTn>
                              </p:par>
                            </p:childTnLst>
                          </p:cTn>
                        </p:par>
                      </p:childTnLst>
                    </p:cTn>
                  </p:par>
                </p:childTnLst>
              </p:cTn>
              <p:nextCondLst>
                <p:cond delay="0" evt="onClick">
                  <p:tgtEl>
                    <p:spTgt spid="419"/>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A1E"/>
        </a:solidFill>
      </p:bgPr>
    </p:bg>
    <p:spTree>
      <p:nvGrpSpPr>
        <p:cNvPr id="1" name=""/>
        <p:cNvGrpSpPr/>
        <p:nvPr/>
      </p:nvGrpSpPr>
      <p:grpSpPr>
        <a:xfrm>
          <a:off x="0" y="0"/>
          <a:ext cx="0" cy="0"/>
          <a:chOff x="0" y="0"/>
          <a:chExt cx="0" cy="0"/>
        </a:xfrm>
      </p:grpSpPr>
      <p:sp>
        <p:nvSpPr>
          <p:cNvPr id="423" name="Content Placeholder 2"/>
          <p:cNvSpPr txBox="1"/>
          <p:nvPr>
            <p:ph type="body" sz="quarter" idx="1"/>
          </p:nvPr>
        </p:nvSpPr>
        <p:spPr>
          <a:xfrm>
            <a:off x="1165860" y="2602231"/>
            <a:ext cx="3063240" cy="2407921"/>
          </a:xfrm>
          <a:prstGeom prst="rect">
            <a:avLst/>
          </a:prstGeom>
        </p:spPr>
        <p:txBody>
          <a:bodyPr/>
          <a:lstStyle>
            <a:lvl1pPr>
              <a:defRPr sz="3200"/>
            </a:lvl1pPr>
          </a:lstStyle>
          <a:p>
            <a:pPr/>
            <a:r>
              <a:t>The selected seats are announced, though:</a:t>
            </a:r>
          </a:p>
        </p:txBody>
      </p:sp>
      <p:pic>
        <p:nvPicPr>
          <p:cNvPr id="424" name="Cineworld - 5 Status update is decent.mp4" descr="Cineworld - 5 Status update is decent.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5143500" y="168642"/>
            <a:ext cx="6362700" cy="6520716"/>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3944" fill="hold"/>
                                        <p:tgtEl>
                                          <p:spTgt spid="424"/>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35439">
                <p:cTn id="7" fill="hold" display="0">
                  <p:stCondLst>
                    <p:cond delay="indefinite"/>
                  </p:stCondLst>
                </p:cTn>
                <p:tgtEl>
                  <p:spTgt spid="424"/>
                </p:tgtEl>
              </p:cMediaNode>
            </p:video>
            <p:seq concurrent="1" prevAc="none" nextAc="seek">
              <p:cTn id="8" evtFilter="cancelBubble" nodeType="interactiveSeq" restart="whenNotActive" fill="hold">
                <p:stCondLst>
                  <p:cond delay="0" evt="onClick">
                    <p:tgtEl>
                      <p:spTgt spid="424"/>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24"/>
                                        </p:tgtEl>
                                      </p:cBhvr>
                                    </p:cmd>
                                  </p:childTnLst>
                                </p:cTn>
                              </p:par>
                            </p:childTnLst>
                          </p:cTn>
                        </p:par>
                      </p:childTnLst>
                    </p:cTn>
                  </p:par>
                </p:childTnLst>
              </p:cTn>
              <p:nextCondLst>
                <p:cond delay="0" evt="onClick">
                  <p:tgtEl>
                    <p:spTgt spid="424"/>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A1E"/>
        </a:solidFill>
      </p:bgPr>
    </p:bg>
    <p:spTree>
      <p:nvGrpSpPr>
        <p:cNvPr id="1" name=""/>
        <p:cNvGrpSpPr/>
        <p:nvPr/>
      </p:nvGrpSpPr>
      <p:grpSpPr>
        <a:xfrm>
          <a:off x="0" y="0"/>
          <a:ext cx="0" cy="0"/>
          <a:chOff x="0" y="0"/>
          <a:chExt cx="0" cy="0"/>
        </a:xfrm>
      </p:grpSpPr>
      <p:pic>
        <p:nvPicPr>
          <p:cNvPr id="428" name="Picture 1" descr="Picture 1"/>
          <p:cNvPicPr>
            <a:picLocks noChangeAspect="1"/>
          </p:cNvPicPr>
          <p:nvPr/>
        </p:nvPicPr>
        <p:blipFill>
          <a:blip r:embed="rId3">
            <a:extLst/>
          </a:blip>
          <a:stretch>
            <a:fillRect/>
          </a:stretch>
        </p:blipFill>
        <p:spPr>
          <a:xfrm>
            <a:off x="5099050" y="471242"/>
            <a:ext cx="6753860" cy="5855162"/>
          </a:xfrm>
          <a:prstGeom prst="rect">
            <a:avLst/>
          </a:prstGeom>
          <a:ln w="12700">
            <a:miter lim="400000"/>
          </a:ln>
        </p:spPr>
      </p:pic>
      <p:sp>
        <p:nvSpPr>
          <p:cNvPr id="429" name="Text Placeholder 3"/>
          <p:cNvSpPr txBox="1"/>
          <p:nvPr/>
        </p:nvSpPr>
        <p:spPr>
          <a:xfrm>
            <a:off x="770889" y="1724468"/>
            <a:ext cx="3766820" cy="383413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228600" indent="-228600" defTabSz="914400">
              <a:lnSpc>
                <a:spcPct val="90000"/>
              </a:lnSpc>
              <a:spcBef>
                <a:spcPts val="1000"/>
              </a:spcBef>
              <a:buSzPct val="100000"/>
              <a:buFont typeface="Arial"/>
              <a:buChar char="•"/>
              <a:defRPr sz="3200">
                <a:solidFill>
                  <a:srgbClr val="FFFFFF"/>
                </a:solidFill>
              </a:defRPr>
            </a:pPr>
            <a:r>
              <a:t>Accessibility Theater - TPGi blog post</a:t>
            </a:r>
            <a:br/>
          </a:p>
          <a:p>
            <a:pPr marL="228600" indent="-228600" defTabSz="914400">
              <a:lnSpc>
                <a:spcPct val="90000"/>
              </a:lnSpc>
              <a:spcBef>
                <a:spcPts val="1000"/>
              </a:spcBef>
              <a:buSzPct val="100000"/>
              <a:buFont typeface="Arial"/>
              <a:buChar char="•"/>
              <a:defRPr sz="3200">
                <a:solidFill>
                  <a:srgbClr val="FFFFFF"/>
                </a:solidFill>
              </a:defRPr>
            </a:pPr>
            <a:r>
              <a:t>Really well thought out approach for this sort of UI</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A1E"/>
        </a:solidFill>
      </p:bgPr>
    </p:bg>
    <p:spTree>
      <p:nvGrpSpPr>
        <p:cNvPr id="1" name=""/>
        <p:cNvGrpSpPr/>
        <p:nvPr/>
      </p:nvGrpSpPr>
      <p:grpSpPr>
        <a:xfrm>
          <a:off x="0" y="0"/>
          <a:ext cx="0" cy="0"/>
          <a:chOff x="0" y="0"/>
          <a:chExt cx="0" cy="0"/>
        </a:xfrm>
      </p:grpSpPr>
      <p:sp>
        <p:nvSpPr>
          <p:cNvPr id="433" name="Title 1"/>
          <p:cNvSpPr txBox="1"/>
          <p:nvPr>
            <p:ph type="title"/>
          </p:nvPr>
        </p:nvSpPr>
        <p:spPr>
          <a:xfrm>
            <a:off x="1790700" y="888832"/>
            <a:ext cx="8610600" cy="1293028"/>
          </a:xfrm>
          <a:prstGeom prst="rect">
            <a:avLst/>
          </a:prstGeom>
        </p:spPr>
        <p:txBody>
          <a:bodyPr/>
          <a:lstStyle>
            <a:lvl1pPr algn="ctr">
              <a:defRPr cap="none"/>
            </a:lvl1pPr>
          </a:lstStyle>
          <a:p>
            <a:pPr/>
            <a:r>
              <a:t>A better theatre seat chooser</a:t>
            </a:r>
          </a:p>
        </p:txBody>
      </p:sp>
      <p:pic>
        <p:nvPicPr>
          <p:cNvPr id="434" name="arrow-key-navigation-and-orientation.mp4" descr="arrow-key-navigation-and-orientation.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3133514" y="2264892"/>
            <a:ext cx="5924972" cy="40132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20324" fill="hold"/>
                                        <p:tgtEl>
                                          <p:spTgt spid="434"/>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34"/>
                </p:tgtEl>
              </p:cMediaNode>
            </p:video>
            <p:seq concurrent="1" prevAc="none" nextAc="seek">
              <p:cTn id="8" evtFilter="cancelBubble" nodeType="interactiveSeq" restart="whenNotActive" fill="hold">
                <p:stCondLst>
                  <p:cond delay="0" evt="onClick">
                    <p:tgtEl>
                      <p:spTgt spid="434"/>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34"/>
                                        </p:tgtEl>
                                      </p:cBhvr>
                                    </p:cmd>
                                  </p:childTnLst>
                                </p:cTn>
                              </p:par>
                            </p:childTnLst>
                          </p:cTn>
                        </p:par>
                      </p:childTnLst>
                    </p:cTn>
                  </p:par>
                </p:childTnLst>
              </p:cTn>
              <p:nextCondLst>
                <p:cond delay="0" evt="onClick">
                  <p:tgtEl>
                    <p:spTgt spid="434"/>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A1E"/>
        </a:solidFill>
      </p:bgPr>
    </p:bg>
    <p:spTree>
      <p:nvGrpSpPr>
        <p:cNvPr id="1" name=""/>
        <p:cNvGrpSpPr/>
        <p:nvPr/>
      </p:nvGrpSpPr>
      <p:grpSpPr>
        <a:xfrm>
          <a:off x="0" y="0"/>
          <a:ext cx="0" cy="0"/>
          <a:chOff x="0" y="0"/>
          <a:chExt cx="0" cy="0"/>
        </a:xfrm>
      </p:grpSpPr>
      <p:sp>
        <p:nvSpPr>
          <p:cNvPr id="438" name="Title 1"/>
          <p:cNvSpPr txBox="1"/>
          <p:nvPr>
            <p:ph type="title"/>
          </p:nvPr>
        </p:nvSpPr>
        <p:spPr>
          <a:xfrm>
            <a:off x="1790700" y="888832"/>
            <a:ext cx="8610600" cy="1293028"/>
          </a:xfrm>
          <a:prstGeom prst="rect">
            <a:avLst/>
          </a:prstGeom>
        </p:spPr>
        <p:txBody>
          <a:bodyPr/>
          <a:lstStyle>
            <a:lvl1pPr algn="ctr">
              <a:defRPr cap="none"/>
            </a:lvl1pPr>
          </a:lstStyle>
          <a:p>
            <a:pPr/>
            <a:r>
              <a:t>A better theatre seat chooser</a:t>
            </a:r>
          </a:p>
        </p:txBody>
      </p:sp>
      <p:pic>
        <p:nvPicPr>
          <p:cNvPr id="439" name="Section-selection.mp4" descr="Section-selection.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3130550" y="2258412"/>
            <a:ext cx="5930900" cy="4017218"/>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4752" fill="hold"/>
                                        <p:tgtEl>
                                          <p:spTgt spid="43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39"/>
                </p:tgtEl>
              </p:cMediaNode>
            </p:video>
            <p:seq concurrent="1" prevAc="none" nextAc="seek">
              <p:cTn id="8" evtFilter="cancelBubble" nodeType="interactiveSeq" restart="whenNotActive" fill="hold">
                <p:stCondLst>
                  <p:cond delay="0" evt="onClick">
                    <p:tgtEl>
                      <p:spTgt spid="439"/>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39"/>
                                        </p:tgtEl>
                                      </p:cBhvr>
                                    </p:cmd>
                                  </p:childTnLst>
                                </p:cTn>
                              </p:par>
                            </p:childTnLst>
                          </p:cTn>
                        </p:par>
                      </p:childTnLst>
                    </p:cTn>
                  </p:par>
                </p:childTnLst>
              </p:cTn>
              <p:nextCondLst>
                <p:cond delay="0" evt="onClick">
                  <p:tgtEl>
                    <p:spTgt spid="439"/>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41B1E"/>
        </a:solidFill>
      </p:bgPr>
    </p:bg>
    <p:spTree>
      <p:nvGrpSpPr>
        <p:cNvPr id="1" name=""/>
        <p:cNvGrpSpPr/>
        <p:nvPr/>
      </p:nvGrpSpPr>
      <p:grpSpPr>
        <a:xfrm>
          <a:off x="0" y="0"/>
          <a:ext cx="0" cy="0"/>
          <a:chOff x="0" y="0"/>
          <a:chExt cx="0" cy="0"/>
        </a:xfrm>
      </p:grpSpPr>
      <p:sp>
        <p:nvSpPr>
          <p:cNvPr id="443" name="Title 1"/>
          <p:cNvSpPr txBox="1"/>
          <p:nvPr>
            <p:ph type="title"/>
          </p:nvPr>
        </p:nvSpPr>
        <p:spPr>
          <a:xfrm>
            <a:off x="2895600" y="764373"/>
            <a:ext cx="8610600" cy="1293028"/>
          </a:xfrm>
          <a:prstGeom prst="rect">
            <a:avLst/>
          </a:prstGeom>
        </p:spPr>
        <p:txBody>
          <a:bodyPr/>
          <a:lstStyle>
            <a:lvl1pPr>
              <a:defRPr cap="none"/>
            </a:lvl1pPr>
          </a:lstStyle>
          <a:p>
            <a:pPr/>
            <a:r>
              <a:t>Super quick recap!</a:t>
            </a:r>
          </a:p>
        </p:txBody>
      </p:sp>
      <p:sp>
        <p:nvSpPr>
          <p:cNvPr id="444" name="Content Placeholder 2"/>
          <p:cNvSpPr txBox="1"/>
          <p:nvPr>
            <p:ph type="body" idx="1"/>
          </p:nvPr>
        </p:nvSpPr>
        <p:spPr>
          <a:xfrm>
            <a:off x="685800" y="2674620"/>
            <a:ext cx="10820400" cy="3544066"/>
          </a:xfrm>
          <a:prstGeom prst="rect">
            <a:avLst/>
          </a:prstGeom>
        </p:spPr>
        <p:txBody>
          <a:bodyPr/>
          <a:lstStyle/>
          <a:p>
            <a:pPr>
              <a:defRPr sz="3600"/>
            </a:pPr>
            <a:r>
              <a:t>Native HTML? Great!</a:t>
            </a:r>
            <a:br/>
          </a:p>
          <a:p>
            <a:pPr>
              <a:defRPr sz="3600"/>
            </a:pPr>
            <a:r>
              <a:t>Use tried/tested patterns where you can</a:t>
            </a:r>
            <a:br/>
          </a:p>
          <a:p>
            <a:pPr>
              <a:defRPr sz="3600"/>
            </a:pPr>
            <a:r>
              <a:t>Complex UIs - Get creative and test, test, test</a:t>
            </a:r>
          </a:p>
        </p:txBody>
      </p:sp>
    </p:spTree>
  </p:cSld>
  <p:clrMapOvr>
    <a:masterClrMapping/>
  </p:clrMapOvr>
  <mc:AlternateContent xmlns:mc="http://schemas.openxmlformats.org/markup-compatibility/2006">
    <mc:Choice xmlns:p14="http://schemas.microsoft.com/office/powerpoint/2010/main" Requires="p14">
      <p:transition spd="slow" advClick="1" p14:dur="1200">
        <p:wipe dir="l"/>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262626"/>
        </a:solidFill>
      </p:bgPr>
    </p:bg>
    <p:spTree>
      <p:nvGrpSpPr>
        <p:cNvPr id="1" name=""/>
        <p:cNvGrpSpPr/>
        <p:nvPr/>
      </p:nvGrpSpPr>
      <p:grpSpPr>
        <a:xfrm>
          <a:off x="0" y="0"/>
          <a:ext cx="0" cy="0"/>
          <a:chOff x="0" y="0"/>
          <a:chExt cx="0" cy="0"/>
        </a:xfrm>
      </p:grpSpPr>
      <p:sp>
        <p:nvSpPr>
          <p:cNvPr id="448" name="Title 1"/>
          <p:cNvSpPr txBox="1"/>
          <p:nvPr>
            <p:ph type="title"/>
          </p:nvPr>
        </p:nvSpPr>
        <p:spPr>
          <a:prstGeom prst="rect">
            <a:avLst/>
          </a:prstGeom>
        </p:spPr>
        <p:txBody>
          <a:bodyPr/>
          <a:lstStyle>
            <a:lvl1pPr>
              <a:defRPr sz="4400"/>
            </a:lvl1pPr>
          </a:lstStyle>
          <a:p>
            <a:pPr/>
            <a:r>
              <a:t>Thank you</a:t>
            </a:r>
          </a:p>
        </p:txBody>
      </p:sp>
      <p:sp>
        <p:nvSpPr>
          <p:cNvPr id="449" name="Text Placeholder 3"/>
          <p:cNvSpPr txBox="1"/>
          <p:nvPr>
            <p:ph type="body" sz="quarter" idx="1"/>
          </p:nvPr>
        </p:nvSpPr>
        <p:spPr>
          <a:xfrm>
            <a:off x="685800" y="3124199"/>
            <a:ext cx="4114800" cy="3094485"/>
          </a:xfrm>
          <a:prstGeom prst="rect">
            <a:avLst/>
          </a:prstGeom>
        </p:spPr>
        <p:txBody>
          <a:bodyPr anchor="t"/>
          <a:lstStyle>
            <a:lvl1pPr marL="0" indent="0">
              <a:buSzTx/>
              <a:buNone/>
              <a:defRPr sz="1600"/>
            </a:lvl1pPr>
          </a:lstStyle>
          <a:p>
            <a:pPr/>
            <a:r>
              <a:t>(For real, this time)</a:t>
            </a:r>
          </a:p>
        </p:txBody>
      </p:sp>
      <p:pic>
        <p:nvPicPr>
          <p:cNvPr id="450" name="Picture 1" descr="Picture 1"/>
          <p:cNvPicPr>
            <a:picLocks noChangeAspect="1"/>
          </p:cNvPicPr>
          <p:nvPr/>
        </p:nvPicPr>
        <p:blipFill>
          <a:blip r:embed="rId2">
            <a:extLst/>
          </a:blip>
          <a:stretch>
            <a:fillRect/>
          </a:stretch>
        </p:blipFill>
        <p:spPr>
          <a:xfrm>
            <a:off x="4991100" y="1676400"/>
            <a:ext cx="6502400" cy="3581400"/>
          </a:xfrm>
          <a:prstGeom prst="rect">
            <a:avLst/>
          </a:prstGeom>
          <a:ln w="12700">
            <a:miter lim="400000"/>
          </a:ln>
        </p:spPr>
      </p:pic>
      <p:sp>
        <p:nvSpPr>
          <p:cNvPr id="451" name="Content Placeholder 2"/>
          <p:cNvSpPr txBox="1"/>
          <p:nvPr/>
        </p:nvSpPr>
        <p:spPr>
          <a:xfrm>
            <a:off x="5036820" y="4922520"/>
            <a:ext cx="6614160" cy="1037085"/>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p>
            <a:pPr defTabSz="832104">
              <a:lnSpc>
                <a:spcPct val="72000"/>
              </a:lnSpc>
              <a:spcBef>
                <a:spcPts val="900"/>
              </a:spcBef>
              <a:defRPr b="1" sz="3094">
                <a:solidFill>
                  <a:srgbClr val="FFFFFF"/>
                </a:solidFill>
              </a:defRPr>
            </a:pPr>
            <a:r>
              <a:t>I have spoken</a:t>
            </a:r>
            <a:br/>
            <a:br/>
            <a:r>
              <a:rPr b="0" sz="1638"/>
              <a:t>(so now you can all eat!)</a:t>
            </a:r>
          </a:p>
        </p:txBody>
      </p:sp>
      <p:pic>
        <p:nvPicPr>
          <p:cNvPr id="452" name="Image" descr="Image"/>
          <p:cNvPicPr>
            <a:picLocks noChangeAspect="1"/>
          </p:cNvPicPr>
          <p:nvPr/>
        </p:nvPicPr>
        <p:blipFill>
          <a:blip r:embed="rId3">
            <a:extLst/>
          </a:blip>
          <a:stretch>
            <a:fillRect/>
          </a:stretch>
        </p:blipFill>
        <p:spPr>
          <a:xfrm>
            <a:off x="746438" y="3735384"/>
            <a:ext cx="2284459" cy="2255171"/>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200">
        <p:wipe dir="l"/>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262626"/>
        </a:solidFill>
      </p:bgPr>
    </p:bg>
    <p:spTree>
      <p:nvGrpSpPr>
        <p:cNvPr id="1" name=""/>
        <p:cNvGrpSpPr/>
        <p:nvPr/>
      </p:nvGrpSpPr>
      <p:grpSpPr>
        <a:xfrm>
          <a:off x="0" y="0"/>
          <a:ext cx="0" cy="0"/>
          <a:chOff x="0" y="0"/>
          <a:chExt cx="0" cy="0"/>
        </a:xfrm>
      </p:grpSpPr>
      <p:sp>
        <p:nvSpPr>
          <p:cNvPr id="454" name="Title 1"/>
          <p:cNvSpPr txBox="1"/>
          <p:nvPr>
            <p:ph type="title"/>
          </p:nvPr>
        </p:nvSpPr>
        <p:spPr>
          <a:xfrm>
            <a:off x="717997" y="1604492"/>
            <a:ext cx="4114801" cy="1600201"/>
          </a:xfrm>
          <a:prstGeom prst="rect">
            <a:avLst/>
          </a:prstGeom>
        </p:spPr>
        <p:txBody>
          <a:bodyPr/>
          <a:lstStyle>
            <a:lvl1pPr>
              <a:defRPr sz="4400"/>
            </a:lvl1pPr>
          </a:lstStyle>
          <a:p>
            <a:pPr/>
            <a:r>
              <a:t>Links</a:t>
            </a:r>
          </a:p>
        </p:txBody>
      </p:sp>
      <p:sp>
        <p:nvSpPr>
          <p:cNvPr id="455" name="&quot;Under Engineered Select Menus&quot; - Adrian Roselli…"/>
          <p:cNvSpPr txBox="1"/>
          <p:nvPr/>
        </p:nvSpPr>
        <p:spPr>
          <a:xfrm>
            <a:off x="2402816" y="2530609"/>
            <a:ext cx="8753492" cy="38633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marL="180473" indent="-180473">
              <a:buSzPct val="100000"/>
              <a:buChar char="•"/>
              <a:defRPr sz="2700">
                <a:solidFill>
                  <a:srgbClr val="FFFFFF"/>
                </a:solidFill>
              </a:defRPr>
            </a:pPr>
            <a:r>
              <a:rPr u="sng">
                <a:solidFill>
                  <a:srgbClr val="F0532B"/>
                </a:solidFill>
                <a:uFill>
                  <a:solidFill>
                    <a:srgbClr val="F0532B"/>
                  </a:solidFill>
                </a:uFill>
                <a:hlinkClick r:id="rId2" invalidUrl="" action="" tgtFrame="" tooltip="" history="1" highlightClick="0" endSnd="0"/>
              </a:rPr>
              <a:t>"Under Engineered Select Menus" - Adrian Roselli</a:t>
            </a:r>
          </a:p>
          <a:p>
            <a:pPr marL="180473" indent="-180473">
              <a:buSzPct val="100000"/>
              <a:buChar char="•"/>
              <a:defRPr sz="2700">
                <a:solidFill>
                  <a:srgbClr val="FFFFFF"/>
                </a:solidFill>
              </a:defRPr>
            </a:pPr>
            <a:r>
              <a:rPr u="sng">
                <a:solidFill>
                  <a:srgbClr val="F0532B"/>
                </a:solidFill>
                <a:uFill>
                  <a:solidFill>
                    <a:srgbClr val="F0532B"/>
                  </a:solidFill>
                </a:uFill>
                <a:hlinkClick r:id="rId3" invalidUrl="" action="" tgtFrame="" tooltip="" history="1" highlightClick="0" endSnd="0"/>
              </a:rPr>
              <a:t>Accessibility Theater</a:t>
            </a:r>
          </a:p>
          <a:p>
            <a:pPr marL="180473" indent="-180473">
              <a:buSzPct val="100000"/>
              <a:buChar char="•"/>
              <a:defRPr sz="2700">
                <a:solidFill>
                  <a:srgbClr val="FFFFFF"/>
                </a:solidFill>
              </a:defRPr>
            </a:pPr>
            <a:r>
              <a:rPr u="sng">
                <a:solidFill>
                  <a:srgbClr val="F0532B"/>
                </a:solidFill>
                <a:uFill>
                  <a:solidFill>
                    <a:srgbClr val="F0532B"/>
                  </a:solidFill>
                </a:uFill>
                <a:hlinkClick r:id="rId4" invalidUrl="" action="" tgtFrame="" tooltip="" history="1" highlightClick="0" endSnd="0"/>
              </a:rPr>
              <a:t>CodePen - Table row selection updates right panel</a:t>
            </a:r>
          </a:p>
          <a:p>
            <a:pPr marL="180473" indent="-180473">
              <a:buSzPct val="100000"/>
              <a:buChar char="•"/>
              <a:defRPr sz="2700">
                <a:solidFill>
                  <a:srgbClr val="FFFFFF"/>
                </a:solidFill>
              </a:defRPr>
            </a:pPr>
            <a:r>
              <a:rPr u="sng">
                <a:solidFill>
                  <a:srgbClr val="F0532B"/>
                </a:solidFill>
                <a:uFill>
                  <a:solidFill>
                    <a:srgbClr val="F0532B"/>
                  </a:solidFill>
                </a:uFill>
                <a:hlinkClick r:id="rId5" invalidUrl="" action="" tgtFrame="" tooltip="" history="1" highlightClick="0" endSnd="0"/>
              </a:rPr>
              <a:t>Accessible Farboard</a:t>
            </a:r>
          </a:p>
          <a:p>
            <a:pPr marL="180473" indent="-180473">
              <a:buSzPct val="100000"/>
              <a:buChar char="•"/>
              <a:defRPr sz="2700">
                <a:solidFill>
                  <a:srgbClr val="FFFFFF"/>
                </a:solidFill>
              </a:defRPr>
            </a:pPr>
            <a:r>
              <a:rPr u="sng">
                <a:solidFill>
                  <a:srgbClr val="F0532B"/>
                </a:solidFill>
                <a:uFill>
                  <a:solidFill>
                    <a:srgbClr val="F0532B"/>
                  </a:solidFill>
                </a:uFill>
                <a:hlinkClick r:id="rId6" invalidUrl="" action="" tgtFrame="" tooltip="" history="1" highlightClick="0" endSnd="0"/>
              </a:rPr>
              <a:t>SC 1.4.1 Use of Color (Level A)</a:t>
            </a:r>
          </a:p>
          <a:p>
            <a:pPr marL="180473" indent="-180473">
              <a:buSzPct val="100000"/>
              <a:buChar char="•"/>
              <a:defRPr sz="2700">
                <a:solidFill>
                  <a:srgbClr val="FFFFFF"/>
                </a:solidFill>
              </a:defRPr>
            </a:pPr>
            <a:r>
              <a:rPr u="sng">
                <a:solidFill>
                  <a:srgbClr val="F0532B"/>
                </a:solidFill>
                <a:uFill>
                  <a:solidFill>
                    <a:srgbClr val="F0532B"/>
                  </a:solidFill>
                </a:uFill>
                <a:hlinkClick r:id="rId7" invalidUrl="" action="" tgtFrame="" tooltip="" history="1" highlightClick="0" endSnd="0"/>
              </a:rPr>
              <a:t>SC 1.4.11 Non-text Contrast (Level AA)</a:t>
            </a:r>
          </a:p>
          <a:p>
            <a:pPr marL="180473" indent="-180473">
              <a:buSzPct val="100000"/>
              <a:buChar char="•"/>
              <a:defRPr sz="2700">
                <a:solidFill>
                  <a:srgbClr val="FFFFFF"/>
                </a:solidFill>
              </a:defRPr>
            </a:pPr>
            <a:r>
              <a:rPr u="sng">
                <a:solidFill>
                  <a:srgbClr val="F0532B"/>
                </a:solidFill>
                <a:uFill>
                  <a:solidFill>
                    <a:srgbClr val="F0532B"/>
                  </a:solidFill>
                </a:uFill>
                <a:hlinkClick r:id="rId8" invalidUrl="" action="" tgtFrame="" tooltip="" history="1" highlightClick="0" endSnd="0"/>
              </a:rPr>
              <a:t>SC 2.1.1 Keyboard (Level A)</a:t>
            </a:r>
          </a:p>
          <a:p>
            <a:pPr marL="180473" indent="-180473">
              <a:buSzPct val="100000"/>
              <a:buChar char="•"/>
              <a:defRPr sz="2700">
                <a:solidFill>
                  <a:srgbClr val="FFFFFF"/>
                </a:solidFill>
              </a:defRPr>
            </a:pPr>
            <a:r>
              <a:rPr u="sng">
                <a:solidFill>
                  <a:srgbClr val="F0532B"/>
                </a:solidFill>
                <a:uFill>
                  <a:solidFill>
                    <a:srgbClr val="F0532B"/>
                  </a:solidFill>
                </a:uFill>
                <a:hlinkClick r:id="rId9" invalidUrl="" action="" tgtFrame="" tooltip="" history="1" highlightClick="0" endSnd="0"/>
              </a:rPr>
              <a:t>SC 4.1.2 Name, Role, Value (Level A)</a:t>
            </a:r>
          </a:p>
          <a:p>
            <a:pPr marL="180473" indent="-180473">
              <a:buSzPct val="100000"/>
              <a:buChar char="•"/>
              <a:defRPr sz="2700">
                <a:solidFill>
                  <a:srgbClr val="FFFFFF"/>
                </a:solidFill>
              </a:defRPr>
            </a:pPr>
            <a:r>
              <a:rPr u="sng">
                <a:solidFill>
                  <a:srgbClr val="F0532B"/>
                </a:solidFill>
                <a:uFill>
                  <a:solidFill>
                    <a:srgbClr val="F0532B"/>
                  </a:solidFill>
                </a:uFill>
                <a:hlinkClick r:id="rId10" invalidUrl="" action="" tgtFrame="" tooltip="" history="1" highlightClick="0" endSnd="0"/>
              </a:rPr>
              <a:t>SC 4.1.3 Status Messages (Level AA)</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2" name="Title 1"/>
          <p:cNvSpPr txBox="1"/>
          <p:nvPr>
            <p:ph type="title"/>
          </p:nvPr>
        </p:nvSpPr>
        <p:spPr>
          <a:xfrm>
            <a:off x="2895600" y="764373"/>
            <a:ext cx="8610600" cy="1293028"/>
          </a:xfrm>
          <a:prstGeom prst="rect">
            <a:avLst/>
          </a:prstGeom>
        </p:spPr>
        <p:txBody>
          <a:bodyPr/>
          <a:lstStyle>
            <a:lvl1pPr>
              <a:defRPr cap="none"/>
            </a:lvl1pPr>
          </a:lstStyle>
          <a:p>
            <a:pPr/>
            <a:r>
              <a:t>What I’m going to talk about and show you today …</a:t>
            </a:r>
          </a:p>
        </p:txBody>
      </p:sp>
      <p:pic>
        <p:nvPicPr>
          <p:cNvPr id="203" name="Picture 1" descr="Picture 1"/>
          <p:cNvPicPr>
            <a:picLocks noChangeAspect="1"/>
          </p:cNvPicPr>
          <p:nvPr/>
        </p:nvPicPr>
        <p:blipFill>
          <a:blip r:embed="rId3">
            <a:extLst/>
          </a:blip>
          <a:stretch>
            <a:fillRect/>
          </a:stretch>
        </p:blipFill>
        <p:spPr>
          <a:xfrm>
            <a:off x="7787640" y="2758439"/>
            <a:ext cx="3718560" cy="2479041"/>
          </a:xfrm>
          <a:prstGeom prst="rect">
            <a:avLst/>
          </a:prstGeom>
          <a:ln w="12700">
            <a:miter lim="400000"/>
          </a:ln>
        </p:spPr>
      </p:pic>
      <p:sp>
        <p:nvSpPr>
          <p:cNvPr id="204" name="Content Placeholder 2"/>
          <p:cNvSpPr txBox="1"/>
          <p:nvPr>
            <p:ph type="body" sz="half" idx="1"/>
          </p:nvPr>
        </p:nvSpPr>
        <p:spPr>
          <a:xfrm>
            <a:off x="685800" y="2758439"/>
            <a:ext cx="7696200" cy="3489961"/>
          </a:xfrm>
          <a:prstGeom prst="rect">
            <a:avLst/>
          </a:prstGeom>
        </p:spPr>
        <p:txBody>
          <a:bodyPr/>
          <a:lstStyle/>
          <a:p>
            <a:pPr>
              <a:defRPr sz="3600"/>
            </a:pPr>
            <a:r>
              <a:t>Some low-hanging fruit</a:t>
            </a:r>
            <a:br/>
          </a:p>
          <a:p>
            <a:pPr>
              <a:defRPr sz="3600"/>
            </a:pPr>
            <a:r>
              <a:t>The Hall of Shame</a:t>
            </a:r>
            <a:br/>
          </a:p>
          <a:p>
            <a:pPr>
              <a:defRPr sz="3600"/>
            </a:pPr>
            <a:r>
              <a:t>Some more tricky examples</a:t>
            </a:r>
          </a:p>
        </p:txBody>
      </p:sp>
      <p:pic>
        <p:nvPicPr>
          <p:cNvPr id="205" name="Picture 4" descr="Picture 4"/>
          <p:cNvPicPr>
            <a:picLocks noChangeAspect="1"/>
          </p:cNvPicPr>
          <p:nvPr/>
        </p:nvPicPr>
        <p:blipFill>
          <a:blip r:embed="rId4">
            <a:extLst/>
          </a:blip>
          <a:stretch>
            <a:fillRect/>
          </a:stretch>
        </p:blipFill>
        <p:spPr>
          <a:xfrm>
            <a:off x="7604759" y="2758439"/>
            <a:ext cx="3901441" cy="2510908"/>
          </a:xfrm>
          <a:prstGeom prst="rect">
            <a:avLst/>
          </a:prstGeom>
          <a:ln w="12700">
            <a:miter lim="400000"/>
          </a:ln>
        </p:spPr>
      </p:pic>
      <p:pic>
        <p:nvPicPr>
          <p:cNvPr id="206" name="Picture 6" descr="Picture 6"/>
          <p:cNvPicPr>
            <a:picLocks noChangeAspect="1"/>
          </p:cNvPicPr>
          <p:nvPr/>
        </p:nvPicPr>
        <p:blipFill>
          <a:blip r:embed="rId5">
            <a:extLst/>
          </a:blip>
          <a:stretch>
            <a:fillRect/>
          </a:stretch>
        </p:blipFill>
        <p:spPr>
          <a:xfrm>
            <a:off x="7421880" y="2758439"/>
            <a:ext cx="4084321" cy="278339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203"/>
                                        </p:tgtEl>
                                        <p:attrNameLst>
                                          <p:attrName>style.visibility</p:attrName>
                                        </p:attrNameLst>
                                      </p:cBhvr>
                                      <p:to>
                                        <p:strVal val="visible"/>
                                      </p:to>
                                    </p:set>
                                    <p:animEffect filter="fade" transition="in">
                                      <p:cBhvr>
                                        <p:cTn id="7" dur="500"/>
                                        <p:tgtEl>
                                          <p:spTgt spid="203"/>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205"/>
                                        </p:tgtEl>
                                        <p:attrNameLst>
                                          <p:attrName>style.visibility</p:attrName>
                                        </p:attrNameLst>
                                      </p:cBhvr>
                                      <p:to>
                                        <p:strVal val="visible"/>
                                      </p:to>
                                    </p:set>
                                    <p:animEffect filter="fade" transition="in">
                                      <p:cBhvr>
                                        <p:cTn id="12" dur="500"/>
                                        <p:tgtEl>
                                          <p:spTgt spid="205"/>
                                        </p:tgtEl>
                                      </p:cBhvr>
                                    </p:animEffect>
                                  </p:childTnLst>
                                </p:cTn>
                              </p:par>
                            </p:childTnLst>
                          </p:cTn>
                        </p:par>
                      </p:childTnLst>
                    </p:cTn>
                  </p:par>
                  <p:par>
                    <p:cTn id="13" fill="hold">
                      <p:stCondLst>
                        <p:cond delay="indefinite"/>
                      </p:stCondLst>
                      <p:childTnLst>
                        <p:par>
                          <p:cTn id="14" fill="hold">
                            <p:stCondLst>
                              <p:cond delay="0"/>
                            </p:stCondLst>
                            <p:childTnLst>
                              <p:par>
                                <p:cTn id="15" presetClass="entr" nodeType="clickEffect" presetID="10" grpId="3" fill="hold">
                                  <p:stCondLst>
                                    <p:cond delay="0"/>
                                  </p:stCondLst>
                                  <p:iterate type="el" backwards="0">
                                    <p:tmAbs val="0"/>
                                  </p:iterate>
                                  <p:childTnLst>
                                    <p:set>
                                      <p:cBhvr>
                                        <p:cTn id="16" fill="hold"/>
                                        <p:tgtEl>
                                          <p:spTgt spid="206"/>
                                        </p:tgtEl>
                                        <p:attrNameLst>
                                          <p:attrName>style.visibility</p:attrName>
                                        </p:attrNameLst>
                                      </p:cBhvr>
                                      <p:to>
                                        <p:strVal val="visible"/>
                                      </p:to>
                                    </p:set>
                                    <p:animEffect filter="fade" transition="in">
                                      <p:cBhvr>
                                        <p:cTn id="17" dur="500"/>
                                        <p:tgtEl>
                                          <p:spTgt spid="2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5" grpId="2"/>
      <p:bldP build="whole" bldLvl="1" animBg="1" rev="0" advAuto="0" spid="206" grpId="3"/>
      <p:bldP build="whole" bldLvl="1" animBg="1" rev="0" advAuto="0" spid="203"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Title 1"/>
          <p:cNvSpPr txBox="1"/>
          <p:nvPr>
            <p:ph type="title"/>
          </p:nvPr>
        </p:nvSpPr>
        <p:spPr>
          <a:xfrm>
            <a:off x="2895600" y="764373"/>
            <a:ext cx="8610600" cy="1293028"/>
          </a:xfrm>
          <a:prstGeom prst="rect">
            <a:avLst/>
          </a:prstGeom>
        </p:spPr>
        <p:txBody>
          <a:bodyPr/>
          <a:lstStyle/>
          <a:p>
            <a:pPr>
              <a:defRPr sz="5400"/>
            </a:pPr>
            <a:r>
              <a:rPr>
                <a:latin typeface="+mj-lt"/>
                <a:ea typeface="+mj-ea"/>
                <a:cs typeface="+mj-cs"/>
                <a:sym typeface="Helvetica"/>
              </a:rPr>
              <a:t>📣 </a:t>
            </a:r>
            <a:r>
              <a:rPr cap="none"/>
              <a:t>Jargon alert </a:t>
            </a:r>
            <a:r>
              <a:rPr>
                <a:latin typeface="+mj-lt"/>
                <a:ea typeface="+mj-ea"/>
                <a:cs typeface="+mj-cs"/>
                <a:sym typeface="Helvetica"/>
              </a:rPr>
              <a:t>📣</a:t>
            </a:r>
          </a:p>
        </p:txBody>
      </p:sp>
      <p:sp>
        <p:nvSpPr>
          <p:cNvPr id="211" name="Content Placeholder 2"/>
          <p:cNvSpPr txBox="1"/>
          <p:nvPr>
            <p:ph type="body" idx="1"/>
          </p:nvPr>
        </p:nvSpPr>
        <p:spPr>
          <a:xfrm>
            <a:off x="685800" y="2606039"/>
            <a:ext cx="10820400" cy="3612646"/>
          </a:xfrm>
          <a:prstGeom prst="rect">
            <a:avLst/>
          </a:prstGeom>
        </p:spPr>
        <p:txBody>
          <a:bodyPr/>
          <a:lstStyle/>
          <a:p>
            <a:pPr>
              <a:defRPr b="1" sz="3200"/>
            </a:pPr>
            <a:r>
              <a:t>WCAG</a:t>
            </a:r>
            <a:r>
              <a:rPr b="0"/>
              <a:t> = Web Content Accessibility Guidelines</a:t>
            </a:r>
            <a:endParaRPr b="0"/>
          </a:p>
          <a:p>
            <a:pPr>
              <a:defRPr b="1" sz="3200"/>
            </a:pPr>
            <a:r>
              <a:t>SC</a:t>
            </a:r>
            <a:r>
              <a:rPr b="0"/>
              <a:t> = Success Criterion</a:t>
            </a:r>
            <a:endParaRPr b="0"/>
          </a:p>
          <a:p>
            <a:pPr>
              <a:defRPr b="1" sz="3200"/>
            </a:pPr>
            <a:r>
              <a:t>ARIA</a:t>
            </a:r>
            <a:r>
              <a:rPr b="0"/>
              <a:t> = Accessible Rich Internet Applications</a:t>
            </a:r>
            <a:endParaRPr b="0"/>
          </a:p>
          <a:p>
            <a:pPr>
              <a:defRPr b="1" sz="3200"/>
            </a:pPr>
            <a:r>
              <a:t>a11y</a:t>
            </a:r>
            <a:r>
              <a:rPr b="0"/>
              <a:t> = Accessibility</a:t>
            </a:r>
            <a:endParaRPr b="0"/>
          </a:p>
          <a:p>
            <a:pPr>
              <a:defRPr b="1" sz="3200"/>
            </a:pPr>
            <a:r>
              <a:t>AT</a:t>
            </a:r>
            <a:r>
              <a:rPr b="0"/>
              <a:t> = Assistive Technology (e.g. Screen Readers)</a:t>
            </a:r>
          </a:p>
        </p:txBody>
      </p:sp>
      <p:pic>
        <p:nvPicPr>
          <p:cNvPr id="212" name="umption.mp4" descr="umption.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69952" y="-848025"/>
            <a:ext cx="12331904" cy="8148256"/>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12"/>
                                        </p:tgtEl>
                                        <p:attrNameLst>
                                          <p:attrName>style.visibility</p:attrName>
                                        </p:attrNameLst>
                                      </p:cBhvr>
                                      <p:to>
                                        <p:strVal val="visible"/>
                                      </p:to>
                                    </p:set>
                                  </p:childTnLst>
                                </p:cTn>
                              </p:par>
                            </p:childTnLst>
                          </p:cTn>
                        </p:par>
                        <p:par>
                          <p:cTn id="7" fill="hold">
                            <p:stCondLst>
                              <p:cond delay="0"/>
                            </p:stCondLst>
                            <p:childTnLst>
                              <p:par>
                                <p:cTn id="8" presetClass="mediacall" nodeType="afterEffect" presetSubtype="0" presetID="1" grpId="2" fill="hold">
                                  <p:stCondLst>
                                    <p:cond delay="0"/>
                                  </p:stCondLst>
                                  <p:childTnLst>
                                    <p:cmd type="call" cmd="playFrom(0.0)">
                                      <p:cBhvr>
                                        <p:cTn id="9" dur="4790" fill="hold"/>
                                        <p:tgtEl>
                                          <p:spTgt spid="212"/>
                                        </p:tgtEl>
                                      </p:cBhvr>
                                    </p:cmd>
                                  </p:childTnLst>
                                </p:cTn>
                              </p:par>
                            </p:childTnLst>
                          </p:cTn>
                        </p:par>
                        <p:par>
                          <p:cTn id="10" fill="hold">
                            <p:stCondLst>
                              <p:cond delay="4790"/>
                            </p:stCondLst>
                            <p:childTnLst>
                              <p:par>
                                <p:cTn id="11" presetClass="exit" nodeType="afterEffect" presetSubtype="0" presetID="1" grpId="3" fill="hold">
                                  <p:stCondLst>
                                    <p:cond delay="6000"/>
                                  </p:stCondLst>
                                  <p:iterate type="el" backwards="0">
                                    <p:tmAbs val="0"/>
                                  </p:iterate>
                                  <p:childTnLst>
                                    <p:set>
                                      <p:cBhvr>
                                        <p:cTn id="12" fill="hold">
                                          <p:stCondLst>
                                            <p:cond delay="0"/>
                                          </p:stCondLst>
                                        </p:cTn>
                                        <p:tgtEl>
                                          <p:spTgt spid="212"/>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3" fill="hold" display="0">
                  <p:stCondLst>
                    <p:cond delay="indefinite"/>
                  </p:stCondLst>
                </p:cTn>
                <p:tgtEl>
                  <p:spTgt spid="212"/>
                </p:tgtEl>
              </p:cMediaNode>
            </p:video>
            <p:seq concurrent="1" prevAc="none" nextAc="seek">
              <p:cTn id="14" evtFilter="cancelBubble" nodeType="interactiveSeq" restart="whenNotActive" fill="hold">
                <p:stCondLst>
                  <p:cond delay="0" evt="onClick">
                    <p:tgtEl>
                      <p:spTgt spid="212"/>
                    </p:tgtEl>
                  </p:cond>
                </p:stCondLst>
                <p:endSync delay="0" evt="end">
                  <p:rtn val="all"/>
                </p:endSync>
                <p:childTnLst>
                  <p:par>
                    <p:cTn id="15" fill="hold">
                      <p:stCondLst>
                        <p:cond delay="0"/>
                      </p:stCondLst>
                      <p:childTnLst>
                        <p:par>
                          <p:cTn id="16" fill="hold">
                            <p:stCondLst>
                              <p:cond delay="0"/>
                            </p:stCondLst>
                            <p:childTnLst>
                              <p:par>
                                <p:cTn id="17" presetClass="mediacall" nodeType="clickEffect" presetSubtype="0" presetID="2" fill="hold">
                                  <p:stCondLst>
                                    <p:cond delay="0"/>
                                  </p:stCondLst>
                                  <p:childTnLst>
                                    <p:cmd type="call" cmd="togglePause">
                                      <p:cBhvr>
                                        <p:cTn id="18" dur="1" fill="hold"/>
                                        <p:tgtEl>
                                          <p:spTgt spid="212"/>
                                        </p:tgtEl>
                                      </p:cBhvr>
                                    </p:cmd>
                                  </p:childTnLst>
                                </p:cTn>
                              </p:par>
                            </p:childTnLst>
                          </p:cTn>
                        </p:par>
                      </p:childTnLst>
                    </p:cTn>
                  </p:par>
                </p:childTnLst>
              </p:cTn>
              <p:nextCondLst>
                <p:cond delay="0" evt="onClick">
                  <p:tgtEl>
                    <p:spTgt spid="212"/>
                  </p:tgtEl>
                </p:cond>
              </p:nextCondLst>
            </p:seq>
          </p:childTnLst>
        </p:cTn>
      </p:par>
    </p:tnLst>
    <p:bldLst>
      <p:bldP build="whole" bldLvl="1" animBg="1" rev="0" advAuto="0" spid="212" grpId="3"/>
      <p:bldP build="whole" bldLvl="1" animBg="1" rev="0" advAuto="0" spid="212" grpId="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2060"/>
        </a:solidFill>
      </p:bgPr>
    </p:bg>
    <p:spTree>
      <p:nvGrpSpPr>
        <p:cNvPr id="1" name=""/>
        <p:cNvGrpSpPr/>
        <p:nvPr/>
      </p:nvGrpSpPr>
      <p:grpSpPr>
        <a:xfrm>
          <a:off x="0" y="0"/>
          <a:ext cx="0" cy="0"/>
          <a:chOff x="0" y="0"/>
          <a:chExt cx="0" cy="0"/>
        </a:xfrm>
      </p:grpSpPr>
      <p:sp>
        <p:nvSpPr>
          <p:cNvPr id="216" name="Title 1"/>
          <p:cNvSpPr txBox="1"/>
          <p:nvPr>
            <p:ph type="title"/>
          </p:nvPr>
        </p:nvSpPr>
        <p:spPr>
          <a:xfrm>
            <a:off x="685799" y="753532"/>
            <a:ext cx="10820401" cy="2801936"/>
          </a:xfrm>
          <a:prstGeom prst="rect">
            <a:avLst/>
          </a:prstGeom>
        </p:spPr>
        <p:txBody>
          <a:bodyPr/>
          <a:lstStyle>
            <a:lvl1pPr algn="ctr"/>
          </a:lstStyle>
          <a:p>
            <a:pPr/>
            <a:r>
              <a:t>Let’s Start With the Basics</a:t>
            </a:r>
          </a:p>
        </p:txBody>
      </p:sp>
    </p:spTree>
  </p:cSld>
  <p:clrMapOvr>
    <a:masterClrMapping/>
  </p:clrMapOvr>
  <mc:AlternateContent xmlns:mc="http://schemas.openxmlformats.org/markup-compatibility/2006">
    <mc:Choice xmlns:p14="http://schemas.microsoft.com/office/powerpoint/2010/main" Requires="p14">
      <p:transition spd="slow" advClick="1" p14:dur="1200">
        <p:fad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8" name="Title 1"/>
          <p:cNvSpPr txBox="1"/>
          <p:nvPr>
            <p:ph type="title"/>
          </p:nvPr>
        </p:nvSpPr>
        <p:spPr>
          <a:xfrm>
            <a:off x="685799" y="1005839"/>
            <a:ext cx="4739642" cy="1600201"/>
          </a:xfrm>
          <a:prstGeom prst="rect">
            <a:avLst/>
          </a:prstGeom>
        </p:spPr>
        <p:txBody>
          <a:bodyPr/>
          <a:lstStyle>
            <a:lvl1pPr>
              <a:defRPr sz="4800"/>
            </a:lvl1pPr>
          </a:lstStyle>
          <a:p>
            <a:pPr/>
            <a:r>
              <a:t>Just Button It!</a:t>
            </a:r>
          </a:p>
        </p:txBody>
      </p:sp>
      <p:sp>
        <p:nvSpPr>
          <p:cNvPr id="219" name="Text Placeholder 3"/>
          <p:cNvSpPr txBox="1"/>
          <p:nvPr>
            <p:ph type="body" sz="quarter" idx="1"/>
          </p:nvPr>
        </p:nvSpPr>
        <p:spPr>
          <a:xfrm>
            <a:off x="685799" y="3154678"/>
            <a:ext cx="4739642" cy="2590802"/>
          </a:xfrm>
          <a:prstGeom prst="rect">
            <a:avLst/>
          </a:prstGeom>
        </p:spPr>
        <p:txBody>
          <a:bodyPr anchor="t"/>
          <a:lstStyle/>
          <a:p>
            <a:pPr marL="0" indent="0" defTabSz="896111">
              <a:spcBef>
                <a:spcPts val="900"/>
              </a:spcBef>
              <a:buSzTx/>
              <a:buNone/>
              <a:defRPr sz="4312"/>
            </a:pPr>
            <a:r>
              <a:t>Ye Olde Classic: </a:t>
            </a:r>
            <a:br/>
            <a:br/>
            <a:r>
              <a:t>the &lt;button&gt; element.</a:t>
            </a:r>
          </a:p>
        </p:txBody>
      </p:sp>
      <p:pic>
        <p:nvPicPr>
          <p:cNvPr id="220" name="Picture 1" descr="Picture 1"/>
          <p:cNvPicPr>
            <a:picLocks noChangeAspect="1"/>
          </p:cNvPicPr>
          <p:nvPr/>
        </p:nvPicPr>
        <p:blipFill>
          <a:blip r:embed="rId3">
            <a:extLst/>
          </a:blip>
          <a:stretch>
            <a:fillRect/>
          </a:stretch>
        </p:blipFill>
        <p:spPr>
          <a:xfrm>
            <a:off x="6766562" y="812798"/>
            <a:ext cx="4411981" cy="732491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4" presetID="2" grpId="1" fill="hold">
                                  <p:stCondLst>
                                    <p:cond delay="0"/>
                                  </p:stCondLst>
                                  <p:iterate type="el" backwards="0">
                                    <p:tmAbs val="0"/>
                                  </p:iterate>
                                  <p:childTnLst>
                                    <p:set>
                                      <p:cBhvr>
                                        <p:cTn id="6" fill="hold"/>
                                        <p:tgtEl>
                                          <p:spTgt spid="220"/>
                                        </p:tgtEl>
                                        <p:attrNameLst>
                                          <p:attrName>style.visibility</p:attrName>
                                        </p:attrNameLst>
                                      </p:cBhvr>
                                      <p:to>
                                        <p:strVal val="visible"/>
                                      </p:to>
                                    </p:set>
                                    <p:anim calcmode="lin" valueType="num">
                                      <p:cBhvr>
                                        <p:cTn id="7" dur="1000" fill="hold"/>
                                        <p:tgtEl>
                                          <p:spTgt spid="220"/>
                                        </p:tgtEl>
                                        <p:attrNameLst>
                                          <p:attrName>ppt_x</p:attrName>
                                        </p:attrNameLst>
                                      </p:cBhvr>
                                      <p:tavLst>
                                        <p:tav tm="0">
                                          <p:val>
                                            <p:strVal val="#ppt_x"/>
                                          </p:val>
                                        </p:tav>
                                        <p:tav tm="100000">
                                          <p:val>
                                            <p:strVal val="#ppt_x"/>
                                          </p:val>
                                        </p:tav>
                                      </p:tavLst>
                                    </p:anim>
                                    <p:anim calcmode="lin" valueType="num">
                                      <p:cBhvr>
                                        <p:cTn id="8" dur="1000" fill="hold"/>
                                        <p:tgtEl>
                                          <p:spTgt spid="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0" grpId="1"/>
    </p:bld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Title 1"/>
          <p:cNvSpPr txBox="1"/>
          <p:nvPr>
            <p:ph type="title"/>
          </p:nvPr>
        </p:nvSpPr>
        <p:spPr>
          <a:xfrm>
            <a:off x="5394959" y="764373"/>
            <a:ext cx="6111241" cy="1293028"/>
          </a:xfrm>
          <a:prstGeom prst="rect">
            <a:avLst/>
          </a:prstGeom>
        </p:spPr>
        <p:txBody>
          <a:bodyPr/>
          <a:lstStyle>
            <a:lvl1pPr>
              <a:defRPr cap="none"/>
            </a:lvl1pPr>
          </a:lstStyle>
          <a:p>
            <a:pPr/>
            <a:r>
              <a:t>If you hand-roll your own buttons …</a:t>
            </a:r>
          </a:p>
        </p:txBody>
      </p:sp>
      <p:sp>
        <p:nvSpPr>
          <p:cNvPr id="225" name="Content Placeholder 2"/>
          <p:cNvSpPr txBox="1"/>
          <p:nvPr>
            <p:ph type="body" idx="1"/>
          </p:nvPr>
        </p:nvSpPr>
        <p:spPr>
          <a:prstGeom prst="rect">
            <a:avLst/>
          </a:prstGeom>
        </p:spPr>
        <p:txBody>
          <a:bodyPr/>
          <a:lstStyle/>
          <a:p>
            <a:pPr marL="0" indent="0">
              <a:buSzTx/>
              <a:buNone/>
              <a:defRPr sz="3200"/>
            </a:pPr>
            <a:r>
              <a:t>You need to add the following to the humble &lt;div&gt;:</a:t>
            </a:r>
          </a:p>
          <a:p>
            <a:pPr>
              <a:defRPr sz="3200"/>
            </a:pPr>
          </a:p>
          <a:p>
            <a:pPr>
              <a:defRPr sz="3200"/>
            </a:pPr>
            <a:r>
              <a:t>Keyboard operability</a:t>
            </a:r>
          </a:p>
          <a:p>
            <a:pPr>
              <a:defRPr sz="3200"/>
            </a:pPr>
            <a:r>
              <a:t>A button role for assistive technology users</a:t>
            </a:r>
          </a:p>
          <a:p>
            <a:pPr>
              <a:defRPr sz="3200"/>
            </a:pPr>
            <a:r>
              <a:t>Some styling</a:t>
            </a:r>
          </a:p>
          <a:p>
            <a:pPr>
              <a:defRPr sz="3200"/>
            </a:pPr>
            <a:r>
              <a:t>State maintenance</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Vapor Trail">
  <a:themeElements>
    <a:clrScheme name="Vapor Trail">
      <a:dk1>
        <a:srgbClr val="000000"/>
      </a:dk1>
      <a:lt1>
        <a:srgbClr val="000000"/>
      </a:lt1>
      <a:dk2>
        <a:srgbClr val="A7A7A7"/>
      </a:dk2>
      <a:lt2>
        <a:srgbClr val="535353"/>
      </a:lt2>
      <a:accent1>
        <a:srgbClr val="DF2E28"/>
      </a:accent1>
      <a:accent2>
        <a:srgbClr val="FE801A"/>
      </a:accent2>
      <a:accent3>
        <a:srgbClr val="E9BF35"/>
      </a:accent3>
      <a:accent4>
        <a:srgbClr val="81BB42"/>
      </a:accent4>
      <a:accent5>
        <a:srgbClr val="32C7A9"/>
      </a:accent5>
      <a:accent6>
        <a:srgbClr val="4A9BDC"/>
      </a:accent6>
      <a:hlink>
        <a:srgbClr val="0000FF"/>
      </a:hlink>
      <a:folHlink>
        <a:srgbClr val="FF00FF"/>
      </a:folHlink>
    </a:clrScheme>
    <a:fontScheme name="Vapor Trail">
      <a:majorFont>
        <a:latin typeface="Helvetica"/>
        <a:ea typeface="Helvetica"/>
        <a:cs typeface="Helvetica"/>
      </a:majorFont>
      <a:minorFont>
        <a:latin typeface="Calibri"/>
        <a:ea typeface="Calibri"/>
        <a:cs typeface="Calibri"/>
      </a:minorFont>
    </a:fontScheme>
    <a:fmtScheme name="Vapor Trai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round/>
        </a:ln>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Vapor Trail">
  <a:themeElements>
    <a:clrScheme name="Vapor Trail">
      <a:dk1>
        <a:srgbClr val="000000"/>
      </a:dk1>
      <a:lt1>
        <a:srgbClr val="FFFFFF"/>
      </a:lt1>
      <a:dk2>
        <a:srgbClr val="A7A7A7"/>
      </a:dk2>
      <a:lt2>
        <a:srgbClr val="535353"/>
      </a:lt2>
      <a:accent1>
        <a:srgbClr val="DF2E28"/>
      </a:accent1>
      <a:accent2>
        <a:srgbClr val="FE801A"/>
      </a:accent2>
      <a:accent3>
        <a:srgbClr val="E9BF35"/>
      </a:accent3>
      <a:accent4>
        <a:srgbClr val="81BB42"/>
      </a:accent4>
      <a:accent5>
        <a:srgbClr val="32C7A9"/>
      </a:accent5>
      <a:accent6>
        <a:srgbClr val="4A9BDC"/>
      </a:accent6>
      <a:hlink>
        <a:srgbClr val="0000FF"/>
      </a:hlink>
      <a:folHlink>
        <a:srgbClr val="FF00FF"/>
      </a:folHlink>
    </a:clrScheme>
    <a:fontScheme name="Vapor Trail">
      <a:majorFont>
        <a:latin typeface="Helvetica"/>
        <a:ea typeface="Helvetica"/>
        <a:cs typeface="Helvetica"/>
      </a:majorFont>
      <a:minorFont>
        <a:latin typeface="Calibri"/>
        <a:ea typeface="Calibri"/>
        <a:cs typeface="Calibri"/>
      </a:minorFont>
    </a:fontScheme>
    <a:fmtScheme name="Vapor Trai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round/>
        </a:ln>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